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75" r:id="rId3"/>
    <p:sldId id="257" r:id="rId4"/>
    <p:sldId id="258" r:id="rId5"/>
    <p:sldId id="277" r:id="rId6"/>
    <p:sldId id="281" r:id="rId7"/>
    <p:sldId id="282" r:id="rId8"/>
    <p:sldId id="285" r:id="rId9"/>
    <p:sldId id="298" r:id="rId10"/>
    <p:sldId id="267" r:id="rId11"/>
    <p:sldId id="313" r:id="rId12"/>
    <p:sldId id="314" r:id="rId13"/>
    <p:sldId id="318" r:id="rId14"/>
    <p:sldId id="320" r:id="rId15"/>
    <p:sldId id="321" r:id="rId16"/>
    <p:sldId id="322" r:id="rId17"/>
    <p:sldId id="324" r:id="rId18"/>
    <p:sldId id="325" r:id="rId19"/>
    <p:sldId id="326" r:id="rId20"/>
    <p:sldId id="327" r:id="rId21"/>
    <p:sldId id="328" r:id="rId22"/>
    <p:sldId id="329" r:id="rId23"/>
    <p:sldId id="339" r:id="rId24"/>
    <p:sldId id="330" r:id="rId25"/>
    <p:sldId id="332" r:id="rId26"/>
    <p:sldId id="272" r:id="rId27"/>
    <p:sldId id="338" r:id="rId28"/>
    <p:sldId id="266" r:id="rId29"/>
    <p:sldId id="274" r:id="rId30"/>
    <p:sldId id="260" r:id="rId31"/>
    <p:sldId id="262" r:id="rId32"/>
    <p:sldId id="284" r:id="rId33"/>
    <p:sldId id="263" r:id="rId34"/>
    <p:sldId id="337" r:id="rId35"/>
    <p:sldId id="331" r:id="rId36"/>
    <p:sldId id="335" r:id="rId37"/>
    <p:sldId id="336" r:id="rId3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5CC"/>
    <a:srgbClr val="303030"/>
    <a:srgbClr val="0070C0"/>
    <a:srgbClr val="4264A0"/>
    <a:srgbClr val="C9D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382" autoAdjust="0"/>
  </p:normalViewPr>
  <p:slideViewPr>
    <p:cSldViewPr snapToGrid="0">
      <p:cViewPr varScale="1">
        <p:scale>
          <a:sx n="96" d="100"/>
          <a:sy n="96" d="100"/>
        </p:scale>
        <p:origin x="142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7003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0187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630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3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7438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7906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11607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568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152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455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16737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7189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2746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8377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0255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3657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503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52311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9167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6412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613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adadaa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adadaa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adadaa05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adadaa05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1c20cc80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1c20cc80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05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89715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7584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1adadaa05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1adadaa05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1adadaa0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1adadaa0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7173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1adadaa0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1adadaa0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41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1adadaa0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1adadaa0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131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1adadaa05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1adadaa05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70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adadaa0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adadaa0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206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50" y="1888250"/>
            <a:ext cx="4316609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55850" y="0"/>
            <a:ext cx="88323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CitiBike Redistribution with </a:t>
            </a:r>
            <a:br>
              <a:rPr lang="en" sz="300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300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Reinforcement Learning</a:t>
            </a:r>
            <a:endParaRPr sz="300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258071" y="1316923"/>
            <a:ext cx="115824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03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</a:t>
            </a:r>
            <a:endParaRPr sz="2400" b="1" dirty="0">
              <a:solidFill>
                <a:srgbClr val="303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56;p13">
            <a:extLst>
              <a:ext uri="{FF2B5EF4-FFF2-40B4-BE49-F238E27FC236}">
                <a16:creationId xmlns:a16="http://schemas.microsoft.com/office/drawing/2014/main" id="{3BF2A840-B934-4226-AE7F-D4577D5CE57A}"/>
              </a:ext>
            </a:extLst>
          </p:cNvPr>
          <p:cNvSpPr txBox="1">
            <a:spLocks/>
          </p:cNvSpPr>
          <p:nvPr/>
        </p:nvSpPr>
        <p:spPr>
          <a:xfrm>
            <a:off x="2267414" y="1883078"/>
            <a:ext cx="4906537" cy="55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CA" sz="1200" dirty="0">
                <a:latin typeface="Helvetica Neue"/>
                <a:ea typeface="Helvetica Neue"/>
                <a:cs typeface="Helvetica Neue"/>
                <a:sym typeface="Helvetica Neue"/>
              </a:rPr>
              <a:t>MMAI 845 - Reinforcement Learning &amp; Application</a:t>
            </a:r>
          </a:p>
          <a:p>
            <a:pPr marL="0" indent="0"/>
            <a:endParaRPr lang="en-CA" sz="12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/>
            <a:endParaRPr lang="en-CA"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Google Shape;20;p10">
            <a:extLst>
              <a:ext uri="{FF2B5EF4-FFF2-40B4-BE49-F238E27FC236}">
                <a16:creationId xmlns:a16="http://schemas.microsoft.com/office/drawing/2014/main" id="{3DD85542-B6C4-4E5F-86A8-2D1A69A0C7B0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258637" y="1399623"/>
            <a:ext cx="1588531" cy="40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/>
              </a:rPr>
              <a:t>Q learning – Base Method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020409" y="1518662"/>
            <a:ext cx="4827666" cy="2916382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3991445" y="1121124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Rewards &amp; Session Success Rate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402941" y="1381125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D581DC7-6CD8-4B55-86A5-38557BE9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7"/>
          <a:stretch/>
        </p:blipFill>
        <p:spPr>
          <a:xfrm>
            <a:off x="4166194" y="1831507"/>
            <a:ext cx="4594668" cy="22769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5" name="Google Shape;28;p11">
            <a:extLst>
              <a:ext uri="{FF2B5EF4-FFF2-40B4-BE49-F238E27FC236}">
                <a16:creationId xmlns:a16="http://schemas.microsoft.com/office/drawing/2014/main" id="{D91BA9D2-D834-42FB-B02D-2B2AE3B146C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674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/>
              </a:rPr>
              <a:t>Q learning – Base Method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3988031" y="1226695"/>
            <a:ext cx="4919799" cy="35659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3988031" y="918919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Stock History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D581DC7-6CD8-4B55-86A5-38557BE9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010" y="2654104"/>
            <a:ext cx="1261949" cy="70334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E90DD-2785-47ED-9231-587013278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691" y="1336451"/>
            <a:ext cx="4356449" cy="333864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Google Shape;120;p18">
            <a:extLst>
              <a:ext uri="{FF2B5EF4-FFF2-40B4-BE49-F238E27FC236}">
                <a16:creationId xmlns:a16="http://schemas.microsoft.com/office/drawing/2014/main" id="{1F44ED54-F8C0-49D6-A268-082BB6D23301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B9326-A8DB-4589-8AFD-F4C9832DD75B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C55397-5FF4-4AF6-A37F-F069EBB31CD2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C71F87-F80E-44B8-9296-40836EA4D97D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9DFC1E-2F03-423A-96EC-FE7BDA5B30D5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14680-BCE3-4D11-BDC1-CDABDA3C08EC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EAC2AD-DC0B-494C-9F24-3C79D1DE02FD}"/>
              </a:ext>
            </a:extLst>
          </p:cNvPr>
          <p:cNvSpPr/>
          <p:nvPr/>
        </p:nvSpPr>
        <p:spPr>
          <a:xfrm>
            <a:off x="402941" y="1391072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33" name="Google Shape;28;p11">
            <a:extLst>
              <a:ext uri="{FF2B5EF4-FFF2-40B4-BE49-F238E27FC236}">
                <a16:creationId xmlns:a16="http://schemas.microsoft.com/office/drawing/2014/main" id="{39CFFE48-41BB-43D5-9A3E-BD8F59DADAD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85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/>
              </a:rPr>
              <a:t>Q learning – No actions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170218" y="1247999"/>
            <a:ext cx="4578928" cy="3432844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008813" y="857662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 per session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8FD3B0-8A83-4100-A407-AE4BE871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40" y="1356777"/>
            <a:ext cx="4163706" cy="314446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7" name="Google Shape;120;p18">
            <a:extLst>
              <a:ext uri="{FF2B5EF4-FFF2-40B4-BE49-F238E27FC236}">
                <a16:creationId xmlns:a16="http://schemas.microsoft.com/office/drawing/2014/main" id="{01106F13-0EE5-4CF1-9887-CE17A45DD89C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B966BE-D0DB-4566-A439-EBCD74855062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F9519-FA40-4556-BAAF-74B3B1948E0C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D47C4-4CE0-4FED-BF6D-DD37BDA11420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EC3E45-31FB-4316-B110-24CAAE4A7E9F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54FB5D-268E-4F5B-A891-599651CFDE60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0C5BE1-6540-427B-9760-21809E6D4D54}"/>
              </a:ext>
            </a:extLst>
          </p:cNvPr>
          <p:cNvSpPr/>
          <p:nvPr/>
        </p:nvSpPr>
        <p:spPr>
          <a:xfrm>
            <a:off x="402941" y="363995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31" name="Google Shape;28;p11">
            <a:extLst>
              <a:ext uri="{FF2B5EF4-FFF2-40B4-BE49-F238E27FC236}">
                <a16:creationId xmlns:a16="http://schemas.microsoft.com/office/drawing/2014/main" id="{6B4B7586-0691-47CA-9CA6-68BE7E73090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27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– No actions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315691" y="1247999"/>
            <a:ext cx="4260274" cy="3432844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008813" y="857662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 rate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8FD3B0-8A83-4100-A407-AE4BE871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193" y="2554771"/>
            <a:ext cx="1344119" cy="10150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0C40BA-940B-4EF4-A0F6-7C621AE2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072" y="1369757"/>
            <a:ext cx="3761509" cy="3183378"/>
          </a:xfrm>
          <a:prstGeom prst="rect">
            <a:avLst/>
          </a:prstGeom>
          <a:ln>
            <a:solidFill>
              <a:srgbClr val="1155CC"/>
            </a:solidFill>
          </a:ln>
        </p:spPr>
      </p:pic>
      <p:sp>
        <p:nvSpPr>
          <p:cNvPr id="17" name="Google Shape;120;p18">
            <a:extLst>
              <a:ext uri="{FF2B5EF4-FFF2-40B4-BE49-F238E27FC236}">
                <a16:creationId xmlns:a16="http://schemas.microsoft.com/office/drawing/2014/main" id="{B1A53ED7-A569-4A8F-823C-C1F4BE2293CA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ECC10B-3297-4F99-ADA5-98107405C5A7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55763-EEDA-459F-8DFE-D50AEBB1C9B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483A3E-5A62-45AE-BAF5-3F72B62199DE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EFB6F-B51E-4196-A4CF-1731E0C3B471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BB0B6A-A845-4E65-A31A-363E98EAADE8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330CE9-ACFF-48A9-BD95-F1CC896CC9DA}"/>
              </a:ext>
            </a:extLst>
          </p:cNvPr>
          <p:cNvSpPr/>
          <p:nvPr/>
        </p:nvSpPr>
        <p:spPr>
          <a:xfrm>
            <a:off x="402941" y="363995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31" name="Google Shape;28;p11">
            <a:extLst>
              <a:ext uri="{FF2B5EF4-FFF2-40B4-BE49-F238E27FC236}">
                <a16:creationId xmlns:a16="http://schemas.microsoft.com/office/drawing/2014/main" id="{E59E8D22-2265-4A1C-BB8C-90A881FBFBA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34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– No actions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315690" y="1247999"/>
            <a:ext cx="4425367" cy="3432844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008813" y="857662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Stock history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402941" y="363995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8FD3B0-8A83-4100-A407-AE4BE871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47" y="1737353"/>
            <a:ext cx="1344119" cy="10150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0C40BA-940B-4EF4-A0F6-7C621AE2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47" y="3077853"/>
            <a:ext cx="1344119" cy="1137533"/>
          </a:xfrm>
          <a:prstGeom prst="rect">
            <a:avLst/>
          </a:prstGeom>
          <a:ln>
            <a:solidFill>
              <a:srgbClr val="1155CC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B900FE-8B99-4512-A59C-E312DFB3C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67" y="1488831"/>
            <a:ext cx="4282464" cy="301057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Google Shape;28;p11">
            <a:extLst>
              <a:ext uri="{FF2B5EF4-FFF2-40B4-BE49-F238E27FC236}">
                <a16:creationId xmlns:a16="http://schemas.microsoft.com/office/drawing/2014/main" id="{8681D22C-6AD8-44E0-BA72-D4F28D62F077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60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– Random Policy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315690" y="1247999"/>
            <a:ext cx="4425367" cy="3432844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008813" y="857662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Rewards per session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402941" y="183404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392A6-FE9F-47E8-8B60-D99C20F4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638" y="1416801"/>
            <a:ext cx="4307953" cy="309524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Google Shape;28;p11">
            <a:extLst>
              <a:ext uri="{FF2B5EF4-FFF2-40B4-BE49-F238E27FC236}">
                <a16:creationId xmlns:a16="http://schemas.microsoft.com/office/drawing/2014/main" id="{9FE3E79D-2D0F-4458-AB19-DBE9F36BF80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63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– Random Policy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315690" y="1247999"/>
            <a:ext cx="4425367" cy="3432844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008813" y="857662"/>
            <a:ext cx="4919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 Rate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402941" y="183404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392A6-FE9F-47E8-8B60-D99C20F4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52" y="2327632"/>
            <a:ext cx="1541089" cy="11072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C466B-2C3D-4296-BAE0-08C45126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133" y="1316298"/>
            <a:ext cx="3870479" cy="329624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Google Shape;28;p11">
            <a:extLst>
              <a:ext uri="{FF2B5EF4-FFF2-40B4-BE49-F238E27FC236}">
                <a16:creationId xmlns:a16="http://schemas.microsoft.com/office/drawing/2014/main" id="{96544E32-1332-40B6-9506-CAD53341903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59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– Random Policy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572000" y="1097423"/>
            <a:ext cx="4203504" cy="3974515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572000" y="781455"/>
            <a:ext cx="420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Stock history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409574" y="1390538"/>
            <a:ext cx="162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402941" y="1834041"/>
            <a:ext cx="1435384" cy="47107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392A6-FE9F-47E8-8B60-D99C20F42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52" y="1849435"/>
            <a:ext cx="1541089" cy="11072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AC466B-2C3D-4296-BAE0-08C45126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52" y="3143020"/>
            <a:ext cx="1516722" cy="129169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1D74C-A96B-45E6-9008-9C0BED66C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175" y="1186542"/>
            <a:ext cx="3941939" cy="3780337"/>
          </a:xfrm>
          <a:prstGeom prst="rect">
            <a:avLst/>
          </a:prstGeom>
        </p:spPr>
      </p:pic>
      <p:pic>
        <p:nvPicPr>
          <p:cNvPr id="16" name="Google Shape;28;p11">
            <a:extLst>
              <a:ext uri="{FF2B5EF4-FFF2-40B4-BE49-F238E27FC236}">
                <a16:creationId xmlns:a16="http://schemas.microsoft.com/office/drawing/2014/main" id="{BA4D2CAD-635C-4288-8F4B-3C6DF0D1120D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8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vs SARSA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239492" y="1390538"/>
            <a:ext cx="4456208" cy="3309505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492196" y="945928"/>
            <a:ext cx="4203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 per session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36849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 vs 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375233" y="1376683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4F4C-DC8A-40D8-A3D5-FF7A43AC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25" y="1474673"/>
            <a:ext cx="4144016" cy="305016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Google Shape;28;p11">
            <a:extLst>
              <a:ext uri="{FF2B5EF4-FFF2-40B4-BE49-F238E27FC236}">
                <a16:creationId xmlns:a16="http://schemas.microsoft.com/office/drawing/2014/main" id="{8AE384A6-3AF0-4024-A20D-3BE62CC8FB9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967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vs SARSA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239492" y="1390538"/>
            <a:ext cx="4456208" cy="3309505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239492" y="945928"/>
            <a:ext cx="4456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 Rate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36849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 vs 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375233" y="1376683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4F4C-DC8A-40D8-A3D5-FF7A43AC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59" y="2357894"/>
            <a:ext cx="1422278" cy="104685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0D90B-E88E-4E6F-B94E-CAEBF3D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72052"/>
            <a:ext cx="3741161" cy="3092975"/>
          </a:xfrm>
          <a:prstGeom prst="rect">
            <a:avLst/>
          </a:prstGeom>
        </p:spPr>
      </p:pic>
      <p:pic>
        <p:nvPicPr>
          <p:cNvPr id="14" name="Google Shape;28;p11">
            <a:extLst>
              <a:ext uri="{FF2B5EF4-FFF2-40B4-BE49-F238E27FC236}">
                <a16:creationId xmlns:a16="http://schemas.microsoft.com/office/drawing/2014/main" id="{B4353C14-ED14-4420-B332-A041EF6AEBB8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913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C8AF73-26BD-4136-B65D-50DBC99FB784}"/>
              </a:ext>
            </a:extLst>
          </p:cNvPr>
          <p:cNvSpPr/>
          <p:nvPr/>
        </p:nvSpPr>
        <p:spPr>
          <a:xfrm>
            <a:off x="972457" y="1149856"/>
            <a:ext cx="4332514" cy="2626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 err="1">
                <a:latin typeface="Helvetica Neue" panose="020B0604020202020204" charset="0"/>
              </a:rPr>
              <a:t>CitiBike</a:t>
            </a:r>
            <a:r>
              <a:rPr lang="en-CA" dirty="0">
                <a:latin typeface="Helvetica Neue" panose="020B0604020202020204" charset="0"/>
              </a:rPr>
              <a:t> Overview</a:t>
            </a:r>
            <a:endParaRPr lang="en-CA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Helvetica Neue" panose="020B0604020202020204" charset="0"/>
              </a:rPr>
              <a:t>Environment &amp; Problem</a:t>
            </a:r>
            <a:endParaRPr lang="en-CA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Helvetica Neue" panose="020B0604020202020204" charset="0"/>
              </a:rPr>
              <a:t>Solving the problem</a:t>
            </a:r>
            <a:endParaRPr lang="en-CA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Helvetica Neue" panose="020B0604020202020204" charset="0"/>
              </a:rPr>
              <a:t>Comparing Results</a:t>
            </a:r>
            <a:endParaRPr lang="en-CA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Helvetica Neue" panose="020B0604020202020204" charset="0"/>
              </a:rPr>
              <a:t>Best method 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CA" dirty="0">
                <a:latin typeface="Helvetica Neue" panose="020B0604020202020204" charset="0"/>
              </a:rPr>
              <a:t>Next Steps</a:t>
            </a:r>
            <a:br>
              <a:rPr lang="en-CA" dirty="0"/>
            </a:br>
            <a:endParaRPr lang="en-CA" dirty="0"/>
          </a:p>
        </p:txBody>
      </p:sp>
      <p:sp>
        <p:nvSpPr>
          <p:cNvPr id="20" name="Google Shape;61;p14">
            <a:extLst>
              <a:ext uri="{FF2B5EF4-FFF2-40B4-BE49-F238E27FC236}">
                <a16:creationId xmlns:a16="http://schemas.microsoft.com/office/drawing/2014/main" id="{2DC671E5-BB52-480F-A2F2-766D0C00B6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457" y="258404"/>
            <a:ext cx="81062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  <a:endParaRPr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8" name="Picture 16" descr="Ebike | Citi Bike NYC">
            <a:extLst>
              <a:ext uri="{FF2B5EF4-FFF2-40B4-BE49-F238E27FC236}">
                <a16:creationId xmlns:a16="http://schemas.microsoft.com/office/drawing/2014/main" id="{892454B6-8614-4AA0-A62C-8EB86FD5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59" y="381000"/>
            <a:ext cx="5953125" cy="47625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28;p11">
            <a:extLst>
              <a:ext uri="{FF2B5EF4-FFF2-40B4-BE49-F238E27FC236}">
                <a16:creationId xmlns:a16="http://schemas.microsoft.com/office/drawing/2014/main" id="{95985EEA-8AE3-4906-85C4-E5DFBA844EC3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479D6A-83F0-446F-B291-F7C079AAEBB0}"/>
              </a:ext>
            </a:extLst>
          </p:cNvPr>
          <p:cNvSpPr/>
          <p:nvPr/>
        </p:nvSpPr>
        <p:spPr>
          <a:xfrm>
            <a:off x="6231842" y="740052"/>
            <a:ext cx="1852978" cy="57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1155CC"/>
                </a:solidFill>
                <a:latin typeface="Helvetica Neue" panose="020B0604020202020204" charset="0"/>
              </a:rPr>
              <a:t>“I left my bike beside a wall the other day, and it fell over. It was </a:t>
            </a:r>
            <a:r>
              <a:rPr lang="en-US" sz="1000" b="1" i="1" dirty="0">
                <a:solidFill>
                  <a:srgbClr val="1155CC"/>
                </a:solidFill>
                <a:latin typeface="Helvetica Neue" panose="020B0604020202020204" charset="0"/>
              </a:rPr>
              <a:t>two tyred</a:t>
            </a:r>
            <a:r>
              <a:rPr lang="en-US" sz="1000" i="1" dirty="0">
                <a:solidFill>
                  <a:srgbClr val="1155CC"/>
                </a:solidFill>
                <a:latin typeface="Helvetica Neue" panose="020B0604020202020204" charset="0"/>
              </a:rPr>
              <a:t>.”</a:t>
            </a:r>
            <a:endParaRPr lang="en-CA" sz="1000" i="1" dirty="0">
              <a:solidFill>
                <a:srgbClr val="1155CC"/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/>
              </a:rPr>
              <a:t>Q learning vs SARSA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4387924" y="1130943"/>
            <a:ext cx="4380843" cy="389382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C2F0F1-4243-44B9-90DB-B79138A78140}"/>
              </a:ext>
            </a:extLst>
          </p:cNvPr>
          <p:cNvSpPr txBox="1"/>
          <p:nvPr/>
        </p:nvSpPr>
        <p:spPr>
          <a:xfrm>
            <a:off x="4387924" y="808072"/>
            <a:ext cx="430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Stock History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32179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43706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Actions:</a:t>
            </a:r>
          </a:p>
          <a:p>
            <a:r>
              <a:rPr lang="en-CA" sz="1200" b="1" dirty="0"/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40957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Threshold</a:t>
            </a:r>
          </a:p>
          <a:p>
            <a:r>
              <a:rPr lang="en-CA" sz="1200" b="1" dirty="0"/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36849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Algorithm: </a:t>
            </a:r>
            <a:br>
              <a:rPr lang="en-CA" sz="1200" dirty="0">
                <a:solidFill>
                  <a:schemeClr val="tx1"/>
                </a:solidFill>
              </a:rPr>
            </a:br>
            <a:r>
              <a:rPr lang="en-CA" sz="1200" b="1" dirty="0">
                <a:solidFill>
                  <a:schemeClr val="tx1"/>
                </a:solidFill>
              </a:rPr>
              <a:t>Q Learning vs 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40294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Epsilon : </a:t>
            </a:r>
            <a:r>
              <a:rPr lang="en-CA" sz="1200" b="1" dirty="0">
                <a:solidFill>
                  <a:schemeClr val="tx1"/>
                </a:solidFill>
              </a:rPr>
              <a:t>0.1</a:t>
            </a:r>
          </a:p>
          <a:p>
            <a:endParaRPr lang="en-CA" sz="1200" dirty="0">
              <a:solidFill>
                <a:schemeClr val="tx1"/>
              </a:solidFill>
            </a:endParaRPr>
          </a:p>
          <a:p>
            <a:r>
              <a:rPr lang="en-CA" sz="1200" dirty="0">
                <a:solidFill>
                  <a:schemeClr val="tx1"/>
                </a:solidFill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</a:rPr>
              <a:t>0.9</a:t>
            </a:r>
          </a:p>
          <a:p>
            <a:endParaRPr lang="en-CA" sz="1200" dirty="0">
              <a:solidFill>
                <a:schemeClr val="tx1"/>
              </a:solidFill>
            </a:endParaRPr>
          </a:p>
          <a:p>
            <a:r>
              <a:rPr lang="en-CA" sz="1200" dirty="0">
                <a:solidFill>
                  <a:schemeClr val="tx1"/>
                </a:solidFill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43649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Sessions: </a:t>
            </a:r>
            <a:r>
              <a:rPr lang="en-CA" sz="1200" b="1" dirty="0">
                <a:solidFill>
                  <a:schemeClr val="tx1"/>
                </a:solidFill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375233" y="1376683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74F4C-DC8A-40D8-A3D5-FF7A43AC9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59" y="2042745"/>
            <a:ext cx="1422278" cy="104685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0D90B-E88E-4E6F-B94E-CAEBF3D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58" y="3304185"/>
            <a:ext cx="1422277" cy="11758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1A819-7FD4-4E36-BFF6-DEBC46F88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076" y="1188308"/>
            <a:ext cx="4234452" cy="3734914"/>
          </a:xfrm>
          <a:prstGeom prst="rect">
            <a:avLst/>
          </a:prstGeom>
        </p:spPr>
      </p:pic>
      <p:pic>
        <p:nvPicPr>
          <p:cNvPr id="15" name="Google Shape;28;p11">
            <a:extLst>
              <a:ext uri="{FF2B5EF4-FFF2-40B4-BE49-F238E27FC236}">
                <a16:creationId xmlns:a16="http://schemas.microsoft.com/office/drawing/2014/main" id="{9C425770-2454-407A-B2F6-C521F0111620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47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Q Learning Hyperparameter: Epsilon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1354748"/>
            <a:ext cx="1710363" cy="984502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sp>
        <p:nvSpPr>
          <p:cNvPr id="15" name="Google Shape;120;p18">
            <a:extLst>
              <a:ext uri="{FF2B5EF4-FFF2-40B4-BE49-F238E27FC236}">
                <a16:creationId xmlns:a16="http://schemas.microsoft.com/office/drawing/2014/main" id="{85290613-97EB-4555-A95D-C4065805FBC6}"/>
              </a:ext>
            </a:extLst>
          </p:cNvPr>
          <p:cNvSpPr/>
          <p:nvPr/>
        </p:nvSpPr>
        <p:spPr>
          <a:xfrm>
            <a:off x="2072640" y="1592580"/>
            <a:ext cx="7018020" cy="307297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AB96A-F1FB-47D1-9974-46E6BBA5F87A}"/>
              </a:ext>
            </a:extLst>
          </p:cNvPr>
          <p:cNvCxnSpPr>
            <a:cxnSpLocks/>
          </p:cNvCxnSpPr>
          <p:nvPr/>
        </p:nvCxnSpPr>
        <p:spPr>
          <a:xfrm flipH="1">
            <a:off x="5529084" y="1354747"/>
            <a:ext cx="11704" cy="34697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2853769" y="1211906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8A680-5C43-432C-B4C5-635843865B80}"/>
              </a:ext>
            </a:extLst>
          </p:cNvPr>
          <p:cNvSpPr txBox="1"/>
          <p:nvPr/>
        </p:nvSpPr>
        <p:spPr>
          <a:xfrm>
            <a:off x="6336142" y="1211906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19F40-9A64-4409-9C03-C6BA2EEFD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0"/>
          <a:stretch/>
        </p:blipFill>
        <p:spPr>
          <a:xfrm>
            <a:off x="2170146" y="1754563"/>
            <a:ext cx="3303681" cy="2763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325549-265E-4947-821E-C6C3D3FB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459" y="1754563"/>
            <a:ext cx="3407800" cy="2763757"/>
          </a:xfrm>
          <a:prstGeom prst="rect">
            <a:avLst/>
          </a:prstGeom>
        </p:spPr>
      </p:pic>
      <p:pic>
        <p:nvPicPr>
          <p:cNvPr id="26" name="Google Shape;28;p11">
            <a:extLst>
              <a:ext uri="{FF2B5EF4-FFF2-40B4-BE49-F238E27FC236}">
                <a16:creationId xmlns:a16="http://schemas.microsoft.com/office/drawing/2014/main" id="{BD0978B5-019F-406B-83BD-816588A2A5FB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7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SARSA Hyperparameter: Epsilon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1390538"/>
            <a:ext cx="1710363" cy="948711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sp>
        <p:nvSpPr>
          <p:cNvPr id="15" name="Google Shape;120;p18">
            <a:extLst>
              <a:ext uri="{FF2B5EF4-FFF2-40B4-BE49-F238E27FC236}">
                <a16:creationId xmlns:a16="http://schemas.microsoft.com/office/drawing/2014/main" id="{85290613-97EB-4555-A95D-C4065805FBC6}"/>
              </a:ext>
            </a:extLst>
          </p:cNvPr>
          <p:cNvSpPr/>
          <p:nvPr/>
        </p:nvSpPr>
        <p:spPr>
          <a:xfrm>
            <a:off x="2072640" y="1592580"/>
            <a:ext cx="7018020" cy="307297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AB96A-F1FB-47D1-9974-46E6BBA5F87A}"/>
              </a:ext>
            </a:extLst>
          </p:cNvPr>
          <p:cNvCxnSpPr>
            <a:cxnSpLocks/>
          </p:cNvCxnSpPr>
          <p:nvPr/>
        </p:nvCxnSpPr>
        <p:spPr>
          <a:xfrm flipH="1">
            <a:off x="5529084" y="1354747"/>
            <a:ext cx="11704" cy="34697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2907109" y="1229454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Average 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8A680-5C43-432C-B4C5-635843865B80}"/>
              </a:ext>
            </a:extLst>
          </p:cNvPr>
          <p:cNvSpPr txBox="1"/>
          <p:nvPr/>
        </p:nvSpPr>
        <p:spPr>
          <a:xfrm>
            <a:off x="6389482" y="1229454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D55D7-6878-4862-AD01-55618A0D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52" y="1806726"/>
            <a:ext cx="3326592" cy="2597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849AA-ADEE-4E02-BE67-75D72F2C3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986" y="1823793"/>
            <a:ext cx="3297391" cy="2580567"/>
          </a:xfrm>
          <a:prstGeom prst="rect">
            <a:avLst/>
          </a:prstGeom>
        </p:spPr>
      </p:pic>
      <p:pic>
        <p:nvPicPr>
          <p:cNvPr id="19" name="Google Shape;28;p11">
            <a:extLst>
              <a:ext uri="{FF2B5EF4-FFF2-40B4-BE49-F238E27FC236}">
                <a16:creationId xmlns:a16="http://schemas.microsoft.com/office/drawing/2014/main" id="{E6D6E776-5E26-49AD-A10B-3D750D559A2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20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Hyperparameter: Discount Factor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 vs 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1390538"/>
            <a:ext cx="1710363" cy="1263452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sp>
        <p:nvSpPr>
          <p:cNvPr id="15" name="Google Shape;120;p18">
            <a:extLst>
              <a:ext uri="{FF2B5EF4-FFF2-40B4-BE49-F238E27FC236}">
                <a16:creationId xmlns:a16="http://schemas.microsoft.com/office/drawing/2014/main" id="{85290613-97EB-4555-A95D-C4065805FBC6}"/>
              </a:ext>
            </a:extLst>
          </p:cNvPr>
          <p:cNvSpPr/>
          <p:nvPr/>
        </p:nvSpPr>
        <p:spPr>
          <a:xfrm>
            <a:off x="2072640" y="1592580"/>
            <a:ext cx="7018020" cy="307297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AB96A-F1FB-47D1-9974-46E6BBA5F87A}"/>
              </a:ext>
            </a:extLst>
          </p:cNvPr>
          <p:cNvCxnSpPr>
            <a:cxnSpLocks/>
          </p:cNvCxnSpPr>
          <p:nvPr/>
        </p:nvCxnSpPr>
        <p:spPr>
          <a:xfrm flipH="1">
            <a:off x="5529084" y="1354747"/>
            <a:ext cx="11704" cy="34697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2907109" y="1229454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8A680-5C43-432C-B4C5-635843865B80}"/>
              </a:ext>
            </a:extLst>
          </p:cNvPr>
          <p:cNvSpPr txBox="1"/>
          <p:nvPr/>
        </p:nvSpPr>
        <p:spPr>
          <a:xfrm>
            <a:off x="6389482" y="1229454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Session Success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4136D9-22A4-4680-9381-59F3B17B5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78" y="1917866"/>
            <a:ext cx="3232889" cy="24583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347BE8-0D53-491A-975D-1C809DCED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856" y="1900322"/>
            <a:ext cx="3323690" cy="2502373"/>
          </a:xfrm>
          <a:prstGeom prst="rect">
            <a:avLst/>
          </a:prstGeom>
        </p:spPr>
      </p:pic>
      <p:pic>
        <p:nvPicPr>
          <p:cNvPr id="27" name="Google Shape;28;p11">
            <a:extLst>
              <a:ext uri="{FF2B5EF4-FFF2-40B4-BE49-F238E27FC236}">
                <a16:creationId xmlns:a16="http://schemas.microsoft.com/office/drawing/2014/main" id="{930C74E3-BAD6-497F-B551-CB220AA1BB06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10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241497"/>
            <a:ext cx="8520600" cy="621868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Training time – Q Learning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</a:t>
            </a:r>
            <a:endParaRPr lang="en-CA" sz="1200" b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[1 - 20k]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3087081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3989148" y="1099816"/>
            <a:ext cx="303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Avg reward &amp; Session Success</a:t>
            </a:r>
          </a:p>
        </p:txBody>
      </p:sp>
      <p:sp>
        <p:nvSpPr>
          <p:cNvPr id="19" name="Google Shape;120;p18">
            <a:extLst>
              <a:ext uri="{FF2B5EF4-FFF2-40B4-BE49-F238E27FC236}">
                <a16:creationId xmlns:a16="http://schemas.microsoft.com/office/drawing/2014/main" id="{A8F1220C-CDA4-4749-B3A6-E5AE69295F94}"/>
              </a:ext>
            </a:extLst>
          </p:cNvPr>
          <p:cNvSpPr/>
          <p:nvPr/>
        </p:nvSpPr>
        <p:spPr>
          <a:xfrm>
            <a:off x="2926080" y="1478280"/>
            <a:ext cx="5151120" cy="334518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6AB98-7EAA-4141-96F0-E612E7B9A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0"/>
          <a:stretch/>
        </p:blipFill>
        <p:spPr>
          <a:xfrm>
            <a:off x="3068377" y="1947681"/>
            <a:ext cx="4894523" cy="2492581"/>
          </a:xfrm>
          <a:prstGeom prst="rect">
            <a:avLst/>
          </a:prstGeom>
        </p:spPr>
      </p:pic>
      <p:pic>
        <p:nvPicPr>
          <p:cNvPr id="26" name="Google Shape;28;p11">
            <a:extLst>
              <a:ext uri="{FF2B5EF4-FFF2-40B4-BE49-F238E27FC236}">
                <a16:creationId xmlns:a16="http://schemas.microsoft.com/office/drawing/2014/main" id="{985E8E85-D329-402B-B6EE-1731AA3C3156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27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794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Training time – SARSA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Actions:</a:t>
            </a:r>
          </a:p>
          <a:p>
            <a:r>
              <a:rPr lang="en-CA" sz="1200" b="1" dirty="0">
                <a:latin typeface="Helvetica Neue" panose="020B0604020202020204" charset="0"/>
              </a:rPr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Helvetica Neue" panose="020B0604020202020204" charset="0"/>
              </a:rPr>
              <a:t>Threshold</a:t>
            </a:r>
          </a:p>
          <a:p>
            <a:r>
              <a:rPr lang="en-CA" sz="1200" b="1" dirty="0">
                <a:latin typeface="Helvetica Neue" panose="020B0604020202020204" charset="0"/>
              </a:rPr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Algorithm: </a:t>
            </a:r>
            <a:b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</a:b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Epsilon 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0.9</a:t>
            </a:r>
          </a:p>
          <a:p>
            <a:endParaRPr lang="en-CA" sz="1200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  <a:latin typeface="Helvetica Neue" panose="020B0604020202020204" charset="0"/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Sessions:</a:t>
            </a:r>
            <a:endParaRPr lang="en-CA" sz="1200" b="1" dirty="0">
              <a:solidFill>
                <a:schemeClr val="tx1"/>
              </a:solidFill>
              <a:latin typeface="Helvetica Neue" panose="020B0604020202020204" charset="0"/>
            </a:endParaRPr>
          </a:p>
          <a:p>
            <a:r>
              <a:rPr lang="en-CA" sz="1200" dirty="0">
                <a:solidFill>
                  <a:schemeClr val="tx1"/>
                </a:solidFill>
                <a:latin typeface="Helvetica Neue" panose="020B0604020202020204" charset="0"/>
              </a:rPr>
              <a:t>[1 – 20k]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3087081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sp>
        <p:nvSpPr>
          <p:cNvPr id="15" name="Google Shape;120;p18">
            <a:extLst>
              <a:ext uri="{FF2B5EF4-FFF2-40B4-BE49-F238E27FC236}">
                <a16:creationId xmlns:a16="http://schemas.microsoft.com/office/drawing/2014/main" id="{85290613-97EB-4555-A95D-C4065805FBC6}"/>
              </a:ext>
            </a:extLst>
          </p:cNvPr>
          <p:cNvSpPr/>
          <p:nvPr/>
        </p:nvSpPr>
        <p:spPr>
          <a:xfrm>
            <a:off x="3009901" y="1478280"/>
            <a:ext cx="4983480" cy="334518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3989148" y="1099816"/>
            <a:ext cx="303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 Neue" panose="020B0604020202020204" charset="0"/>
              </a:rPr>
              <a:t>Avg reward &amp; Session Success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4258F-49E8-4864-A020-88EACDCBA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3"/>
          <a:stretch/>
        </p:blipFill>
        <p:spPr>
          <a:xfrm>
            <a:off x="3225165" y="1882018"/>
            <a:ext cx="4662525" cy="2552700"/>
          </a:xfrm>
          <a:prstGeom prst="rect">
            <a:avLst/>
          </a:prstGeom>
        </p:spPr>
      </p:pic>
      <p:pic>
        <p:nvPicPr>
          <p:cNvPr id="16" name="Google Shape;28;p11">
            <a:extLst>
              <a:ext uri="{FF2B5EF4-FFF2-40B4-BE49-F238E27FC236}">
                <a16:creationId xmlns:a16="http://schemas.microsoft.com/office/drawing/2014/main" id="{B0D6746B-6BF2-40BC-84CC-5FA36D924DA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98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Best Method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318291" y="1356360"/>
            <a:ext cx="3914763" cy="285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371A4-39F4-41C5-853F-0E8149EBB4E9}"/>
              </a:ext>
            </a:extLst>
          </p:cNvPr>
          <p:cNvSpPr txBox="1"/>
          <p:nvPr/>
        </p:nvSpPr>
        <p:spPr>
          <a:xfrm>
            <a:off x="1740040" y="4624399"/>
            <a:ext cx="109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3E50F-4962-4CA1-96C9-F57946FD29DC}"/>
              </a:ext>
            </a:extLst>
          </p:cNvPr>
          <p:cNvSpPr txBox="1"/>
          <p:nvPr/>
        </p:nvSpPr>
        <p:spPr>
          <a:xfrm>
            <a:off x="6614164" y="4624398"/>
            <a:ext cx="78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 Neue" panose="020B0604020202020204" charset="0"/>
              </a:rPr>
              <a:t>SARSA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73DC4A-131E-4642-AE5B-BF1595E7DDAC}"/>
              </a:ext>
            </a:extLst>
          </p:cNvPr>
          <p:cNvCxnSpPr/>
          <p:nvPr/>
        </p:nvCxnSpPr>
        <p:spPr>
          <a:xfrm>
            <a:off x="5772447" y="1464469"/>
            <a:ext cx="0" cy="30575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0;p18">
            <a:extLst>
              <a:ext uri="{FF2B5EF4-FFF2-40B4-BE49-F238E27FC236}">
                <a16:creationId xmlns:a16="http://schemas.microsoft.com/office/drawing/2014/main" id="{882B3FFA-F82B-421D-94F8-D0D2A1170D25}"/>
              </a:ext>
            </a:extLst>
          </p:cNvPr>
          <p:cNvSpPr/>
          <p:nvPr/>
        </p:nvSpPr>
        <p:spPr>
          <a:xfrm>
            <a:off x="4910948" y="1356360"/>
            <a:ext cx="4023488" cy="2857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3F0A34C-2C11-4499-B867-248F9E96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870372"/>
              </p:ext>
            </p:extLst>
          </p:nvPr>
        </p:nvGraphicFramePr>
        <p:xfrm>
          <a:off x="379004" y="1935300"/>
          <a:ext cx="3793336" cy="1891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9177">
                  <a:extLst>
                    <a:ext uri="{9D8B030D-6E8A-4147-A177-3AD203B41FA5}">
                      <a16:colId xmlns:a16="http://schemas.microsoft.com/office/drawing/2014/main" val="182347226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8596009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819063278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636544670"/>
                    </a:ext>
                  </a:extLst>
                </a:gridCol>
                <a:gridCol w="909619">
                  <a:extLst>
                    <a:ext uri="{9D8B030D-6E8A-4147-A177-3AD203B41FA5}">
                      <a16:colId xmlns:a16="http://schemas.microsoft.com/office/drawing/2014/main" val="690168242"/>
                    </a:ext>
                  </a:extLst>
                </a:gridCol>
              </a:tblGrid>
              <a:tr h="378312">
                <a:tc>
                  <a:txBody>
                    <a:bodyPr/>
                    <a:lstStyle/>
                    <a:p>
                      <a:r>
                        <a:rPr lang="en-CA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667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89.40%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9797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7278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468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71065"/>
                  </a:ext>
                </a:extLst>
              </a:tr>
            </a:tbl>
          </a:graphicData>
        </a:graphic>
      </p:graphicFrame>
      <p:graphicFrame>
        <p:nvGraphicFramePr>
          <p:cNvPr id="17" name="Table 14">
            <a:extLst>
              <a:ext uri="{FF2B5EF4-FFF2-40B4-BE49-F238E27FC236}">
                <a16:creationId xmlns:a16="http://schemas.microsoft.com/office/drawing/2014/main" id="{A0EA20C0-A5B9-4E45-A5E7-8D7A08C8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669521"/>
              </p:ext>
            </p:extLst>
          </p:nvPr>
        </p:nvGraphicFramePr>
        <p:xfrm>
          <a:off x="5032373" y="1935300"/>
          <a:ext cx="3793336" cy="1891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9177">
                  <a:extLst>
                    <a:ext uri="{9D8B030D-6E8A-4147-A177-3AD203B41FA5}">
                      <a16:colId xmlns:a16="http://schemas.microsoft.com/office/drawing/2014/main" val="182347226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8596009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819063278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636544670"/>
                    </a:ext>
                  </a:extLst>
                </a:gridCol>
                <a:gridCol w="909619">
                  <a:extLst>
                    <a:ext uri="{9D8B030D-6E8A-4147-A177-3AD203B41FA5}">
                      <a16:colId xmlns:a16="http://schemas.microsoft.com/office/drawing/2014/main" val="690168242"/>
                    </a:ext>
                  </a:extLst>
                </a:gridCol>
              </a:tblGrid>
              <a:tr h="378312">
                <a:tc>
                  <a:txBody>
                    <a:bodyPr/>
                    <a:lstStyle/>
                    <a:p>
                      <a:r>
                        <a:rPr lang="en-CA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667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89.30%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9797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7278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468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71065"/>
                  </a:ext>
                </a:extLst>
              </a:tr>
            </a:tbl>
          </a:graphicData>
        </a:graphic>
      </p:graphicFrame>
      <p:pic>
        <p:nvPicPr>
          <p:cNvPr id="18" name="Google Shape;28;p11">
            <a:extLst>
              <a:ext uri="{FF2B5EF4-FFF2-40B4-BE49-F238E27FC236}">
                <a16:creationId xmlns:a16="http://schemas.microsoft.com/office/drawing/2014/main" id="{DD651CF3-6363-45AC-9BF7-C611874B6EC9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02BB46-CFAE-4595-8F4F-7A1C014C8D57}"/>
              </a:ext>
            </a:extLst>
          </p:cNvPr>
          <p:cNvSpPr/>
          <p:nvPr/>
        </p:nvSpPr>
        <p:spPr>
          <a:xfrm>
            <a:off x="209551" y="829986"/>
            <a:ext cx="4133845" cy="4102189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83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 panose="020B0604020202020204" charset="0"/>
              </a:rPr>
              <a:t>Best Method</a:t>
            </a:r>
          </a:p>
        </p:txBody>
      </p:sp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061ACF38-06B9-451D-89F8-E515F5F14F52}"/>
              </a:ext>
            </a:extLst>
          </p:cNvPr>
          <p:cNvSpPr/>
          <p:nvPr/>
        </p:nvSpPr>
        <p:spPr>
          <a:xfrm>
            <a:off x="318291" y="1356360"/>
            <a:ext cx="3914763" cy="285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371A4-39F4-41C5-853F-0E8149EBB4E9}"/>
              </a:ext>
            </a:extLst>
          </p:cNvPr>
          <p:cNvSpPr txBox="1"/>
          <p:nvPr/>
        </p:nvSpPr>
        <p:spPr>
          <a:xfrm>
            <a:off x="1740040" y="4624399"/>
            <a:ext cx="1099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 Neue" panose="020B0604020202020204" charset="0"/>
              </a:rPr>
              <a:t>Q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3E50F-4962-4CA1-96C9-F57946FD29DC}"/>
              </a:ext>
            </a:extLst>
          </p:cNvPr>
          <p:cNvSpPr txBox="1"/>
          <p:nvPr/>
        </p:nvSpPr>
        <p:spPr>
          <a:xfrm>
            <a:off x="6614164" y="4624398"/>
            <a:ext cx="78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 Neue" panose="020B0604020202020204" charset="0"/>
              </a:rPr>
              <a:t>SARSA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73DC4A-131E-4642-AE5B-BF1595E7DDAC}"/>
              </a:ext>
            </a:extLst>
          </p:cNvPr>
          <p:cNvCxnSpPr/>
          <p:nvPr/>
        </p:nvCxnSpPr>
        <p:spPr>
          <a:xfrm>
            <a:off x="5772447" y="1464469"/>
            <a:ext cx="0" cy="30575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0;p18">
            <a:extLst>
              <a:ext uri="{FF2B5EF4-FFF2-40B4-BE49-F238E27FC236}">
                <a16:creationId xmlns:a16="http://schemas.microsoft.com/office/drawing/2014/main" id="{882B3FFA-F82B-421D-94F8-D0D2A1170D25}"/>
              </a:ext>
            </a:extLst>
          </p:cNvPr>
          <p:cNvSpPr/>
          <p:nvPr/>
        </p:nvSpPr>
        <p:spPr>
          <a:xfrm>
            <a:off x="4910948" y="1356360"/>
            <a:ext cx="4023488" cy="28575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D3F0A34C-2C11-4499-B867-248F9E96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687148"/>
              </p:ext>
            </p:extLst>
          </p:nvPr>
        </p:nvGraphicFramePr>
        <p:xfrm>
          <a:off x="379004" y="1935300"/>
          <a:ext cx="3793336" cy="1891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9177">
                  <a:extLst>
                    <a:ext uri="{9D8B030D-6E8A-4147-A177-3AD203B41FA5}">
                      <a16:colId xmlns:a16="http://schemas.microsoft.com/office/drawing/2014/main" val="182347226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8596009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819063278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636544670"/>
                    </a:ext>
                  </a:extLst>
                </a:gridCol>
                <a:gridCol w="909619">
                  <a:extLst>
                    <a:ext uri="{9D8B030D-6E8A-4147-A177-3AD203B41FA5}">
                      <a16:colId xmlns:a16="http://schemas.microsoft.com/office/drawing/2014/main" val="690168242"/>
                    </a:ext>
                  </a:extLst>
                </a:gridCol>
              </a:tblGrid>
              <a:tr h="378312">
                <a:tc>
                  <a:txBody>
                    <a:bodyPr/>
                    <a:lstStyle/>
                    <a:p>
                      <a:r>
                        <a:rPr lang="en-CA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667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89.40%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9797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7278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468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70C0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70C0"/>
                          </a:solidFill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70C0"/>
                          </a:solidFill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70C0"/>
                          </a:solidFill>
                        </a:rPr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70C0"/>
                          </a:solidFill>
                        </a:rPr>
                        <a:t>90.70%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71065"/>
                  </a:ext>
                </a:extLst>
              </a:tr>
            </a:tbl>
          </a:graphicData>
        </a:graphic>
      </p:graphicFrame>
      <p:graphicFrame>
        <p:nvGraphicFramePr>
          <p:cNvPr id="17" name="Table 14">
            <a:extLst>
              <a:ext uri="{FF2B5EF4-FFF2-40B4-BE49-F238E27FC236}">
                <a16:creationId xmlns:a16="http://schemas.microsoft.com/office/drawing/2014/main" id="{A0EA20C0-A5B9-4E45-A5E7-8D7A08C8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376999"/>
              </p:ext>
            </p:extLst>
          </p:nvPr>
        </p:nvGraphicFramePr>
        <p:xfrm>
          <a:off x="5032373" y="1935300"/>
          <a:ext cx="3793336" cy="1891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9177">
                  <a:extLst>
                    <a:ext uri="{9D8B030D-6E8A-4147-A177-3AD203B41FA5}">
                      <a16:colId xmlns:a16="http://schemas.microsoft.com/office/drawing/2014/main" val="1823472262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18596009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819063278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3636544670"/>
                    </a:ext>
                  </a:extLst>
                </a:gridCol>
                <a:gridCol w="909619">
                  <a:extLst>
                    <a:ext uri="{9D8B030D-6E8A-4147-A177-3AD203B41FA5}">
                      <a16:colId xmlns:a16="http://schemas.microsoft.com/office/drawing/2014/main" val="690168242"/>
                    </a:ext>
                  </a:extLst>
                </a:gridCol>
              </a:tblGrid>
              <a:tr h="378312">
                <a:tc>
                  <a:txBody>
                    <a:bodyPr/>
                    <a:lstStyle/>
                    <a:p>
                      <a:r>
                        <a:rPr lang="en-CA" dirty="0"/>
                        <a:t>Epsilon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2667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89.30%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9797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472783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84680"/>
                  </a:ext>
                </a:extLst>
              </a:tr>
              <a:tr h="378312"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90.60%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8710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F02BB46-CFAE-4595-8F4F-7A1C014C8D57}"/>
              </a:ext>
            </a:extLst>
          </p:cNvPr>
          <p:cNvSpPr/>
          <p:nvPr/>
        </p:nvSpPr>
        <p:spPr>
          <a:xfrm>
            <a:off x="209551" y="3375660"/>
            <a:ext cx="4133845" cy="572701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Helvetica Neue" panose="020B0604020202020204" charset="0"/>
            </a:endParaRPr>
          </a:p>
        </p:txBody>
      </p:sp>
      <p:pic>
        <p:nvPicPr>
          <p:cNvPr id="11" name="Google Shape;28;p11">
            <a:extLst>
              <a:ext uri="{FF2B5EF4-FFF2-40B4-BE49-F238E27FC236}">
                <a16:creationId xmlns:a16="http://schemas.microsoft.com/office/drawing/2014/main" id="{49985D34-20A5-4988-AAE5-BA4D73B1E2D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5822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;p18">
            <a:extLst>
              <a:ext uri="{FF2B5EF4-FFF2-40B4-BE49-F238E27FC236}">
                <a16:creationId xmlns:a16="http://schemas.microsoft.com/office/drawing/2014/main" id="{F68B7D69-AA8C-47B1-A581-07CCA8FB09A7}"/>
              </a:ext>
            </a:extLst>
          </p:cNvPr>
          <p:cNvSpPr/>
          <p:nvPr/>
        </p:nvSpPr>
        <p:spPr>
          <a:xfrm>
            <a:off x="1133337" y="1272540"/>
            <a:ext cx="6697980" cy="2857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53A0D-6DB2-4DCC-BBB7-AD832385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1195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  <a:latin typeface="Helvetica Neue"/>
              </a:rPr>
              <a:t>Optimal Policy- Q table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5CE5B1F-C17A-4D0E-B886-1AC4009CE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78702"/>
              </p:ext>
            </p:extLst>
          </p:nvPr>
        </p:nvGraphicFramePr>
        <p:xfrm>
          <a:off x="1615439" y="1554480"/>
          <a:ext cx="5832838" cy="2220600"/>
        </p:xfrm>
        <a:graphic>
          <a:graphicData uri="http://schemas.openxmlformats.org/drawingml/2006/table">
            <a:tbl>
              <a:tblPr/>
              <a:tblGrid>
                <a:gridCol w="530258">
                  <a:extLst>
                    <a:ext uri="{9D8B030D-6E8A-4147-A177-3AD203B41FA5}">
                      <a16:colId xmlns:a16="http://schemas.microsoft.com/office/drawing/2014/main" val="1052735373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1852358665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2403626970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4236405941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3712497416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2895743928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3356473761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2340060284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133271746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1191726538"/>
                    </a:ext>
                  </a:extLst>
                </a:gridCol>
                <a:gridCol w="530258">
                  <a:extLst>
                    <a:ext uri="{9D8B030D-6E8A-4147-A177-3AD203B41FA5}">
                      <a16:colId xmlns:a16="http://schemas.microsoft.com/office/drawing/2014/main" val="4260779474"/>
                    </a:ext>
                  </a:extLst>
                </a:gridCol>
              </a:tblGrid>
              <a:tr h="222060">
                <a:tc rowSpan="2" gridSpan="2">
                  <a:txBody>
                    <a:bodyPr/>
                    <a:lstStyle/>
                    <a:p>
                      <a:pPr algn="ct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Stock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703778"/>
                  </a:ext>
                </a:extLst>
              </a:tr>
              <a:tr h="222060">
                <a:tc gridSpan="2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844656"/>
                  </a:ext>
                </a:extLst>
              </a:tr>
              <a:tr h="22206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Hour</a:t>
                      </a:r>
                    </a:p>
                  </a:txBody>
                  <a:tcPr marL="7620" marR="7620" marT="7620" marB="0" vert="vert27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A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244335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A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388783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84486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710083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802258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203328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9A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232634"/>
                  </a:ext>
                </a:extLst>
              </a:tr>
              <a:tr h="22206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C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482935"/>
                  </a:ext>
                </a:extLst>
              </a:tr>
            </a:tbl>
          </a:graphicData>
        </a:graphic>
      </p:graphicFrame>
      <p:pic>
        <p:nvPicPr>
          <p:cNvPr id="8" name="Google Shape;28;p11">
            <a:extLst>
              <a:ext uri="{FF2B5EF4-FFF2-40B4-BE49-F238E27FC236}">
                <a16:creationId xmlns:a16="http://schemas.microsoft.com/office/drawing/2014/main" id="{94B45DE8-EFAC-4230-9DF0-759447BC20E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70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0;p18">
            <a:extLst>
              <a:ext uri="{FF2B5EF4-FFF2-40B4-BE49-F238E27FC236}">
                <a16:creationId xmlns:a16="http://schemas.microsoft.com/office/drawing/2014/main" id="{6EB5ECD4-4F5C-463C-BB22-A11EB801838B}"/>
              </a:ext>
            </a:extLst>
          </p:cNvPr>
          <p:cNvSpPr/>
          <p:nvPr/>
        </p:nvSpPr>
        <p:spPr>
          <a:xfrm>
            <a:off x="965200" y="1030659"/>
            <a:ext cx="6943116" cy="38657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E53A0D-6DB2-4DCC-BBB7-AD832385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7051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1155CC"/>
                </a:solidFill>
                <a:latin typeface="Helvetica Neue"/>
              </a:rPr>
              <a:t>Recap</a:t>
            </a:r>
            <a:br>
              <a:rPr lang="en-US" dirty="0"/>
            </a:br>
            <a:br>
              <a:rPr lang="en-US" dirty="0"/>
            </a:br>
            <a:endParaRPr lang="en-CA" dirty="0"/>
          </a:p>
        </p:txBody>
      </p:sp>
      <p:pic>
        <p:nvPicPr>
          <p:cNvPr id="5" name="Google Shape;28;p11">
            <a:extLst>
              <a:ext uri="{FF2B5EF4-FFF2-40B4-BE49-F238E27FC236}">
                <a16:creationId xmlns:a16="http://schemas.microsoft.com/office/drawing/2014/main" id="{964A4548-3E4F-409E-868B-92010565E58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F697E8E-5002-4533-997B-ABA68B71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684" y="1236399"/>
            <a:ext cx="6444031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5005625" y="1080149"/>
            <a:ext cx="5059200" cy="3493876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F786D5-75F3-4787-92BE-DC757F030940}"/>
              </a:ext>
            </a:extLst>
          </p:cNvPr>
          <p:cNvGrpSpPr/>
          <p:nvPr/>
        </p:nvGrpSpPr>
        <p:grpSpPr>
          <a:xfrm>
            <a:off x="428075" y="1125351"/>
            <a:ext cx="8715925" cy="3583889"/>
            <a:chOff x="428075" y="1125351"/>
            <a:chExt cx="8715925" cy="35838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88BDB68-F221-475C-853E-7E6CE03FB1E7}"/>
                </a:ext>
              </a:extLst>
            </p:cNvPr>
            <p:cNvGrpSpPr/>
            <p:nvPr/>
          </p:nvGrpSpPr>
          <p:grpSpPr>
            <a:xfrm>
              <a:off x="428075" y="1125351"/>
              <a:ext cx="4492590" cy="572701"/>
              <a:chOff x="428075" y="1125351"/>
              <a:chExt cx="4492590" cy="572701"/>
            </a:xfrm>
          </p:grpSpPr>
          <p:pic>
            <p:nvPicPr>
              <p:cNvPr id="4110" name="Picture 14">
                <a:extLst>
                  <a:ext uri="{FF2B5EF4-FFF2-40B4-BE49-F238E27FC236}">
                    <a16:creationId xmlns:a16="http://schemas.microsoft.com/office/drawing/2014/main" id="{E548E2E3-26D8-4C09-BC17-220B93B095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075" y="1125352"/>
                <a:ext cx="572700" cy="57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Google Shape;62;p14">
                <a:extLst>
                  <a:ext uri="{FF2B5EF4-FFF2-40B4-BE49-F238E27FC236}">
                    <a16:creationId xmlns:a16="http://schemas.microsoft.com/office/drawing/2014/main" id="{77BD174A-6D60-45D0-B32F-4521333A35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892" y="1125351"/>
                <a:ext cx="3629773" cy="572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spcAft>
                    <a:spcPts val="1600"/>
                  </a:spcAft>
                  <a:buFont typeface="Arial"/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Convenient &amp; popular bike sharing program in NY with over 800 stations</a:t>
                </a:r>
                <a:endParaRPr lang="en-US" sz="12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4120" name="Picture 24" descr="Leonardo DiCaprio Shares His Love for Citi Bikes with a New Model ...">
              <a:extLst>
                <a:ext uri="{FF2B5EF4-FFF2-40B4-BE49-F238E27FC236}">
                  <a16:creationId xmlns:a16="http://schemas.microsoft.com/office/drawing/2014/main" id="{4345ECBF-1B7F-424C-B3DF-3812171BC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" t="6139" r="-1619" b="25933"/>
            <a:stretch/>
          </p:blipFill>
          <p:spPr bwMode="auto">
            <a:xfrm>
              <a:off x="5134514" y="1215365"/>
              <a:ext cx="4009486" cy="349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2D1-6327-439B-B071-E3587CB524F7}"/>
              </a:ext>
            </a:extLst>
          </p:cNvPr>
          <p:cNvGrpSpPr/>
          <p:nvPr/>
        </p:nvGrpSpPr>
        <p:grpSpPr>
          <a:xfrm>
            <a:off x="428075" y="1208661"/>
            <a:ext cx="9370022" cy="3483126"/>
            <a:chOff x="-5226300" y="-1341006"/>
            <a:chExt cx="9370022" cy="348312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BA16FC9-A81A-4BD3-81EE-9A291CA7526F}"/>
                </a:ext>
              </a:extLst>
            </p:cNvPr>
            <p:cNvGrpSpPr/>
            <p:nvPr/>
          </p:nvGrpSpPr>
          <p:grpSpPr>
            <a:xfrm>
              <a:off x="-5226300" y="-511550"/>
              <a:ext cx="4113143" cy="739894"/>
              <a:chOff x="433650" y="2042291"/>
              <a:chExt cx="4113143" cy="739894"/>
            </a:xfrm>
          </p:grpSpPr>
          <p:pic>
            <p:nvPicPr>
              <p:cNvPr id="65" name="Google Shape;65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33650" y="2042291"/>
                <a:ext cx="642525" cy="642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Google Shape;67;p14">
                <a:extLst>
                  <a:ext uri="{FF2B5EF4-FFF2-40B4-BE49-F238E27FC236}">
                    <a16:creationId xmlns:a16="http://schemas.microsoft.com/office/drawing/2014/main" id="{5FBF8818-2D1F-4436-84A2-1AC822E64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0893" y="2061322"/>
                <a:ext cx="3255900" cy="720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spcAft>
                    <a:spcPts val="1600"/>
                  </a:spcAft>
                  <a:buNone/>
                </a:pPr>
                <a:r>
                  <a:rPr lang="en-US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Uneven bike distribution at </a:t>
                </a:r>
                <a:r>
                  <a:rPr lang="en-US" sz="1400" dirty="0" err="1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CitiBike</a:t>
                </a:r>
                <a:r>
                  <a:rPr lang="en-US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locations in New York </a:t>
                </a:r>
                <a:br>
                  <a:rPr lang="en-US" sz="1400" dirty="0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</a:br>
                <a:endParaRPr lang="en-US" sz="14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4114" name="Picture 18" descr="Why Citi Bike has zero fatalities">
              <a:extLst>
                <a:ext uri="{FF2B5EF4-FFF2-40B4-BE49-F238E27FC236}">
                  <a16:creationId xmlns:a16="http://schemas.microsoft.com/office/drawing/2014/main" id="{36F8E082-9A38-456C-B359-48A4C4EF3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6146" y="-1341006"/>
              <a:ext cx="4639868" cy="34831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C01E42-D208-455C-8DB8-AD90BA514DC8}"/>
              </a:ext>
            </a:extLst>
          </p:cNvPr>
          <p:cNvGrpSpPr/>
          <p:nvPr/>
        </p:nvGrpSpPr>
        <p:grpSpPr>
          <a:xfrm>
            <a:off x="406643" y="1203286"/>
            <a:ext cx="10198637" cy="3493875"/>
            <a:chOff x="428075" y="1199322"/>
            <a:chExt cx="10198637" cy="3493875"/>
          </a:xfrm>
        </p:grpSpPr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2C5FD2CF-0ADC-4F16-A57F-19E1D5683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75" y="3157689"/>
              <a:ext cx="602057" cy="60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Google Shape;67;p14">
              <a:extLst>
                <a:ext uri="{FF2B5EF4-FFF2-40B4-BE49-F238E27FC236}">
                  <a16:creationId xmlns:a16="http://schemas.microsoft.com/office/drawing/2014/main" id="{BF966A22-875B-43DF-871D-633ECC5DA305}"/>
                </a:ext>
              </a:extLst>
            </p:cNvPr>
            <p:cNvSpPr txBox="1">
              <a:spLocks/>
            </p:cNvSpPr>
            <p:nvPr/>
          </p:nvSpPr>
          <p:spPr>
            <a:xfrm>
              <a:off x="1310928" y="3082388"/>
              <a:ext cx="32559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Aft>
                  <a:spcPts val="160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Not having enough bikes or having too many bikes is costly</a:t>
              </a:r>
            </a:p>
          </p:txBody>
        </p:sp>
        <p:pic>
          <p:nvPicPr>
            <p:cNvPr id="4098" name="Picture 2" descr="Locate the Citi Bike valet stations | Citi Bike NYC">
              <a:extLst>
                <a:ext uri="{FF2B5EF4-FFF2-40B4-BE49-F238E27FC236}">
                  <a16:creationId xmlns:a16="http://schemas.microsoft.com/office/drawing/2014/main" id="{C5EB8595-AE47-4F76-90E4-02C68E19FB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150" y="1199322"/>
              <a:ext cx="5457562" cy="3493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4599A-0D0E-417E-A63B-9387AB261B78}"/>
              </a:ext>
            </a:extLst>
          </p:cNvPr>
          <p:cNvGrpSpPr/>
          <p:nvPr/>
        </p:nvGrpSpPr>
        <p:grpSpPr>
          <a:xfrm>
            <a:off x="411859" y="1203286"/>
            <a:ext cx="9361857" cy="3548824"/>
            <a:chOff x="428075" y="1208661"/>
            <a:chExt cx="9361857" cy="3548824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8075" y="4114960"/>
              <a:ext cx="642525" cy="64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4"/>
            <p:cNvPicPr preferRelativeResize="0"/>
            <p:nvPr/>
          </p:nvPicPr>
          <p:blipFill rotWithShape="1">
            <a:blip r:embed="rId10">
              <a:alphaModFix/>
            </a:blip>
            <a:srcRect l="14661"/>
            <a:stretch/>
          </p:blipFill>
          <p:spPr>
            <a:xfrm>
              <a:off x="5158458" y="1208661"/>
              <a:ext cx="4631474" cy="34938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Google Shape;67;p14">
              <a:extLst>
                <a:ext uri="{FF2B5EF4-FFF2-40B4-BE49-F238E27FC236}">
                  <a16:creationId xmlns:a16="http://schemas.microsoft.com/office/drawing/2014/main" id="{6C6737B1-725D-4A10-BD76-3FB7A13DCC29}"/>
                </a:ext>
              </a:extLst>
            </p:cNvPr>
            <p:cNvSpPr txBox="1">
              <a:spLocks/>
            </p:cNvSpPr>
            <p:nvPr/>
          </p:nvSpPr>
          <p:spPr>
            <a:xfrm>
              <a:off x="1290893" y="4042667"/>
              <a:ext cx="32559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●"/>
                <a:defRPr sz="18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2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>
                <a:spcAft>
                  <a:spcPts val="1600"/>
                </a:spcAft>
                <a:buNone/>
              </a:pPr>
              <a:r>
                <a:rPr lang="en-US" sz="1400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many bikes should we remove or add per hour from a location?</a:t>
              </a:r>
            </a:p>
          </p:txBody>
        </p:sp>
      </p:grp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CitiBike Overview</a:t>
            </a:r>
            <a:endParaRPr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" name="Google Shape;28;p11">
            <a:extLst>
              <a:ext uri="{FF2B5EF4-FFF2-40B4-BE49-F238E27FC236}">
                <a16:creationId xmlns:a16="http://schemas.microsoft.com/office/drawing/2014/main" id="{720E537E-5CB6-46BB-A0EE-D4F48C806C6C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1155CC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Next Steps</a:t>
            </a:r>
            <a:endParaRPr dirty="0">
              <a:solidFill>
                <a:srgbClr val="1155CC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016843" y="1069775"/>
            <a:ext cx="3952294" cy="387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1155CC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Expected Stock: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Different starting stock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Scale this to a full year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CA" dirty="0">
              <a:solidFill>
                <a:srgbClr val="1155CC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</a:pPr>
            <a:r>
              <a:rPr lang="en-CA" dirty="0">
                <a:solidFill>
                  <a:srgbClr val="1155CC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Reward function</a:t>
            </a:r>
          </a:p>
          <a:p>
            <a:pPr marL="285750" lvl="0" indent="-285750">
              <a:lnSpc>
                <a:spcPct val="115000"/>
              </a:lnSpc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Include time of day</a:t>
            </a:r>
          </a:p>
          <a:p>
            <a:pPr marL="285750" indent="-285750">
              <a:lnSpc>
                <a:spcPct val="115000"/>
              </a:lnSpc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No free reset</a:t>
            </a:r>
          </a:p>
          <a:p>
            <a:pPr marL="285750" lvl="0" indent="-285750">
              <a:lnSpc>
                <a:spcPct val="115000"/>
              </a:lnSpc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Different threshold based on hour 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CA" dirty="0">
              <a:solidFill>
                <a:srgbClr val="1155CC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dirty="0">
                <a:solidFill>
                  <a:srgbClr val="1155CC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RL Algorithms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DQN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Monte Carlo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-408759" y="1069776"/>
            <a:ext cx="4737411" cy="3797192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 panose="020B0604020202020204" charset="0"/>
            </a:endParaRPr>
          </a:p>
        </p:txBody>
      </p:sp>
      <p:pic>
        <p:nvPicPr>
          <p:cNvPr id="2050" name="Picture 2" descr="Image result for citibike nyc">
            <a:extLst>
              <a:ext uri="{FF2B5EF4-FFF2-40B4-BE49-F238E27FC236}">
                <a16:creationId xmlns:a16="http://schemas.microsoft.com/office/drawing/2014/main" id="{CCEB8253-0A74-4C2F-9733-BD2940D3D4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1"/>
          <a:stretch/>
        </p:blipFill>
        <p:spPr bwMode="auto">
          <a:xfrm>
            <a:off x="-68552" y="1134896"/>
            <a:ext cx="4323461" cy="366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28;p11">
            <a:extLst>
              <a:ext uri="{FF2B5EF4-FFF2-40B4-BE49-F238E27FC236}">
                <a16:creationId xmlns:a16="http://schemas.microsoft.com/office/drawing/2014/main" id="{ECF9338A-2925-4709-841C-EBB657F1A470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ew York City Citi Bike — Tunnel Time">
            <a:extLst>
              <a:ext uri="{FF2B5EF4-FFF2-40B4-BE49-F238E27FC236}">
                <a16:creationId xmlns:a16="http://schemas.microsoft.com/office/drawing/2014/main" id="{C53A3180-9656-4D85-A173-A977D92D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Google Shape;142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5231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4800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28;p11">
            <a:extLst>
              <a:ext uri="{FF2B5EF4-FFF2-40B4-BE49-F238E27FC236}">
                <a16:creationId xmlns:a16="http://schemas.microsoft.com/office/drawing/2014/main" id="{C70F4603-DC20-47A8-85E9-D358D0C24E6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50" y="1888250"/>
            <a:ext cx="4316609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155850" y="0"/>
            <a:ext cx="88323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 sz="3000"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07674" y="1338250"/>
            <a:ext cx="9036325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Helvetica Neue"/>
                <a:ea typeface="Helvetica Neue"/>
                <a:cs typeface="Helvetica Neue"/>
                <a:sym typeface="Helvetica Neue"/>
              </a:rPr>
              <a:t>Team Adelaide</a:t>
            </a: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28;p11">
            <a:extLst>
              <a:ext uri="{FF2B5EF4-FFF2-40B4-BE49-F238E27FC236}">
                <a16:creationId xmlns:a16="http://schemas.microsoft.com/office/drawing/2014/main" id="{C3F117CA-2077-44C6-9822-E2E2E9A74BA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18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97;p16">
            <a:extLst>
              <a:ext uri="{FF2B5EF4-FFF2-40B4-BE49-F238E27FC236}">
                <a16:creationId xmlns:a16="http://schemas.microsoft.com/office/drawing/2014/main" id="{E39998E6-0BDD-4988-931A-736FC3EFB52E}"/>
              </a:ext>
            </a:extLst>
          </p:cNvPr>
          <p:cNvSpPr txBox="1">
            <a:spLocks/>
          </p:cNvSpPr>
          <p:nvPr/>
        </p:nvSpPr>
        <p:spPr>
          <a:xfrm>
            <a:off x="311700" y="26986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71BFC5C1-3EA7-40A2-8E7F-B9E428ED2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909660"/>
              </p:ext>
            </p:extLst>
          </p:nvPr>
        </p:nvGraphicFramePr>
        <p:xfrm>
          <a:off x="842010" y="1542307"/>
          <a:ext cx="7296150" cy="2511534"/>
        </p:xfrm>
        <a:graphic>
          <a:graphicData uri="http://schemas.openxmlformats.org/drawingml/2006/table">
            <a:tbl>
              <a:tblPr/>
              <a:tblGrid>
                <a:gridCol w="1168471">
                  <a:extLst>
                    <a:ext uri="{9D8B030D-6E8A-4147-A177-3AD203B41FA5}">
                      <a16:colId xmlns:a16="http://schemas.microsoft.com/office/drawing/2014/main" val="1304206037"/>
                    </a:ext>
                  </a:extLst>
                </a:gridCol>
                <a:gridCol w="1385861">
                  <a:extLst>
                    <a:ext uri="{9D8B030D-6E8A-4147-A177-3AD203B41FA5}">
                      <a16:colId xmlns:a16="http://schemas.microsoft.com/office/drawing/2014/main" val="1580146656"/>
                    </a:ext>
                  </a:extLst>
                </a:gridCol>
                <a:gridCol w="1209232">
                  <a:extLst>
                    <a:ext uri="{9D8B030D-6E8A-4147-A177-3AD203B41FA5}">
                      <a16:colId xmlns:a16="http://schemas.microsoft.com/office/drawing/2014/main" val="3337546554"/>
                    </a:ext>
                  </a:extLst>
                </a:gridCol>
                <a:gridCol w="720104">
                  <a:extLst>
                    <a:ext uri="{9D8B030D-6E8A-4147-A177-3AD203B41FA5}">
                      <a16:colId xmlns:a16="http://schemas.microsoft.com/office/drawing/2014/main" val="2783733405"/>
                    </a:ext>
                  </a:extLst>
                </a:gridCol>
                <a:gridCol w="828799">
                  <a:extLst>
                    <a:ext uri="{9D8B030D-6E8A-4147-A177-3AD203B41FA5}">
                      <a16:colId xmlns:a16="http://schemas.microsoft.com/office/drawing/2014/main" val="3920071266"/>
                    </a:ext>
                  </a:extLst>
                </a:gridCol>
                <a:gridCol w="964668">
                  <a:extLst>
                    <a:ext uri="{9D8B030D-6E8A-4147-A177-3AD203B41FA5}">
                      <a16:colId xmlns:a16="http://schemas.microsoft.com/office/drawing/2014/main" val="649397341"/>
                    </a:ext>
                  </a:extLst>
                </a:gridCol>
                <a:gridCol w="543475">
                  <a:extLst>
                    <a:ext uri="{9D8B030D-6E8A-4147-A177-3AD203B41FA5}">
                      <a16:colId xmlns:a16="http://schemas.microsoft.com/office/drawing/2014/main" val="1860492169"/>
                    </a:ext>
                  </a:extLst>
                </a:gridCol>
                <a:gridCol w="475540">
                  <a:extLst>
                    <a:ext uri="{9D8B030D-6E8A-4147-A177-3AD203B41FA5}">
                      <a16:colId xmlns:a16="http://schemas.microsoft.com/office/drawing/2014/main" val="527366235"/>
                    </a:ext>
                  </a:extLst>
                </a:gridCol>
              </a:tblGrid>
              <a:tr h="555024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Algorithm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Action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Episodes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Reward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Learning Rate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Epsilon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8152" marR="8152" marT="81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97054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 Learning Base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993946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 Learning No action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 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576182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Q-Learning random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8356265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SARSA base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627933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Q-Learning new E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632307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SARSA new E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722169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Q-Learning new DF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848651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SARSA new DF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100 - 1K - 5K - 10K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72168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Q-Learning new session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1K - 10K - 15K - 20K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98461"/>
                  </a:ext>
                </a:extLst>
              </a:tr>
              <a:tr h="195651"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SARSA new session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[-30,-20,-10,0,10,20,30]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1K - 10K - 15K - 20K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and 40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0.5, - 30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8152" marR="8152" marT="81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6531"/>
                  </a:ext>
                </a:extLst>
              </a:tr>
            </a:tbl>
          </a:graphicData>
        </a:graphic>
      </p:graphicFrame>
      <p:pic>
        <p:nvPicPr>
          <p:cNvPr id="41" name="Google Shape;28;p11">
            <a:extLst>
              <a:ext uri="{FF2B5EF4-FFF2-40B4-BE49-F238E27FC236}">
                <a16:creationId xmlns:a16="http://schemas.microsoft.com/office/drawing/2014/main" id="{B7E38F87-0014-4D65-8114-CC264EA77BD2}"/>
              </a:ext>
            </a:extLst>
          </p:cNvPr>
          <p:cNvPicPr preferRelativeResize="0"/>
          <p:nvPr/>
        </p:nvPicPr>
        <p:blipFill rotWithShape="1"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487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F98C-32B0-4397-AAFF-0BCDBA11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1155CC"/>
                </a:solidFill>
              </a:rPr>
              <a:t>Simulated success vs no action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DCF40-93FD-4DA9-A208-B15E49DA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30" y="1672202"/>
            <a:ext cx="5615940" cy="2707576"/>
          </a:xfrm>
          <a:prstGeom prst="rect">
            <a:avLst/>
          </a:prstGeom>
        </p:spPr>
      </p:pic>
      <p:pic>
        <p:nvPicPr>
          <p:cNvPr id="4" name="Google Shape;28;p11">
            <a:extLst>
              <a:ext uri="{FF2B5EF4-FFF2-40B4-BE49-F238E27FC236}">
                <a16:creationId xmlns:a16="http://schemas.microsoft.com/office/drawing/2014/main" id="{0AAF0684-3957-44D8-B8F6-16BD77BC56C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467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E329-6250-4C20-B4F6-CDA82D121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62" y="154881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  <a:latin typeface="Helvetica Neue"/>
              </a:rPr>
              <a:t>Hyperparameter: Discount factor</a:t>
            </a:r>
          </a:p>
        </p:txBody>
      </p:sp>
      <p:sp>
        <p:nvSpPr>
          <p:cNvPr id="20" name="Google Shape;120;p18">
            <a:extLst>
              <a:ext uri="{FF2B5EF4-FFF2-40B4-BE49-F238E27FC236}">
                <a16:creationId xmlns:a16="http://schemas.microsoft.com/office/drawing/2014/main" id="{DC8ECC4A-9831-4393-889C-36515B0909E6}"/>
              </a:ext>
            </a:extLst>
          </p:cNvPr>
          <p:cNvSpPr/>
          <p:nvPr/>
        </p:nvSpPr>
        <p:spPr>
          <a:xfrm>
            <a:off x="116050" y="1253705"/>
            <a:ext cx="1791514" cy="36482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1E07BF-1604-4BE5-81A6-87B4DDCC9A9A}"/>
              </a:ext>
            </a:extLst>
          </p:cNvPr>
          <p:cNvSpPr txBox="1"/>
          <p:nvPr/>
        </p:nvSpPr>
        <p:spPr>
          <a:xfrm>
            <a:off x="231321" y="3646742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Actions:</a:t>
            </a:r>
          </a:p>
          <a:p>
            <a:r>
              <a:rPr lang="en-CA" sz="1200" b="1" dirty="0"/>
              <a:t>+/- 0,10, 20, 30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5692E-9E88-4FB1-AB5A-D69F415D5083}"/>
              </a:ext>
            </a:extLst>
          </p:cNvPr>
          <p:cNvSpPr txBox="1"/>
          <p:nvPr/>
        </p:nvSpPr>
        <p:spPr>
          <a:xfrm>
            <a:off x="203834" y="4203886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Threshold</a:t>
            </a:r>
          </a:p>
          <a:p>
            <a:r>
              <a:rPr lang="en-CA" sz="1200" b="1" dirty="0"/>
              <a:t>5 - 40 bikes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8F304B-94EA-4D5D-9297-460560912893}"/>
              </a:ext>
            </a:extLst>
          </p:cNvPr>
          <p:cNvSpPr txBox="1"/>
          <p:nvPr/>
        </p:nvSpPr>
        <p:spPr>
          <a:xfrm>
            <a:off x="162756" y="1390538"/>
            <a:ext cx="1825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Algorithm: </a:t>
            </a:r>
            <a:br>
              <a:rPr lang="en-CA" sz="1200" dirty="0">
                <a:solidFill>
                  <a:schemeClr val="tx1"/>
                </a:solidFill>
              </a:rPr>
            </a:br>
            <a:r>
              <a:rPr lang="en-CA" sz="1200" b="1" dirty="0">
                <a:solidFill>
                  <a:schemeClr val="tx1"/>
                </a:solidFill>
              </a:rPr>
              <a:t>Q Learning vs SARSA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400366-2831-4CCC-AC4F-4678806D44A8}"/>
              </a:ext>
            </a:extLst>
          </p:cNvPr>
          <p:cNvSpPr txBox="1"/>
          <p:nvPr/>
        </p:nvSpPr>
        <p:spPr>
          <a:xfrm>
            <a:off x="197202" y="1947681"/>
            <a:ext cx="163540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Epsilon : </a:t>
            </a:r>
            <a:r>
              <a:rPr lang="en-CA" sz="1200" b="1" dirty="0">
                <a:solidFill>
                  <a:schemeClr val="tx1"/>
                </a:solidFill>
              </a:rPr>
              <a:t>0.01</a:t>
            </a:r>
          </a:p>
          <a:p>
            <a:endParaRPr lang="en-CA" sz="1200" dirty="0">
              <a:solidFill>
                <a:schemeClr val="tx1"/>
              </a:solidFill>
            </a:endParaRPr>
          </a:p>
          <a:p>
            <a:r>
              <a:rPr lang="en-CA" sz="1200" dirty="0">
                <a:solidFill>
                  <a:schemeClr val="tx1"/>
                </a:solidFill>
              </a:rPr>
              <a:t>Discount factor: </a:t>
            </a:r>
            <a:r>
              <a:rPr lang="en-CA" sz="1200" b="1" dirty="0">
                <a:solidFill>
                  <a:schemeClr val="tx1"/>
                </a:solidFill>
              </a:rPr>
              <a:t>0.1</a:t>
            </a:r>
          </a:p>
          <a:p>
            <a:endParaRPr lang="en-CA" sz="1200" dirty="0">
              <a:solidFill>
                <a:schemeClr val="tx1"/>
              </a:solidFill>
            </a:endParaRPr>
          </a:p>
          <a:p>
            <a:r>
              <a:rPr lang="en-CA" sz="1200" dirty="0">
                <a:solidFill>
                  <a:schemeClr val="tx1"/>
                </a:solidFill>
              </a:rPr>
              <a:t>Learning rate: </a:t>
            </a:r>
            <a:r>
              <a:rPr lang="en-CA" sz="1200" b="1" dirty="0">
                <a:solidFill>
                  <a:schemeClr val="tx1"/>
                </a:solidFill>
              </a:rPr>
              <a:t>0.01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B41DFF-5B03-408E-859F-7AB2BB606631}"/>
              </a:ext>
            </a:extLst>
          </p:cNvPr>
          <p:cNvSpPr txBox="1"/>
          <p:nvPr/>
        </p:nvSpPr>
        <p:spPr>
          <a:xfrm>
            <a:off x="230757" y="3089599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/>
                </a:solidFill>
              </a:rPr>
              <a:t>Sessions: </a:t>
            </a:r>
            <a:r>
              <a:rPr lang="en-CA" sz="1200" b="1" dirty="0">
                <a:solidFill>
                  <a:schemeClr val="tx1"/>
                </a:solidFill>
              </a:rPr>
              <a:t>4</a:t>
            </a:r>
          </a:p>
          <a:p>
            <a:r>
              <a:rPr lang="en-CA" sz="1200" dirty="0">
                <a:solidFill>
                  <a:schemeClr val="tx1"/>
                </a:solidFill>
              </a:rPr>
              <a:t>[100, 1k, 5k, 10k]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53FB670-DE17-4F92-B9AC-38790A38F448}"/>
              </a:ext>
            </a:extLst>
          </p:cNvPr>
          <p:cNvSpPr/>
          <p:nvPr/>
        </p:nvSpPr>
        <p:spPr>
          <a:xfrm>
            <a:off x="169493" y="2193453"/>
            <a:ext cx="1710363" cy="487047"/>
          </a:xfrm>
          <a:prstGeom prst="rect">
            <a:avLst/>
          </a:prstGeom>
          <a:noFill/>
          <a:ln w="12700">
            <a:solidFill>
              <a:srgbClr val="1155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Google Shape;120;p18">
            <a:extLst>
              <a:ext uri="{FF2B5EF4-FFF2-40B4-BE49-F238E27FC236}">
                <a16:creationId xmlns:a16="http://schemas.microsoft.com/office/drawing/2014/main" id="{85290613-97EB-4555-A95D-C4065805FBC6}"/>
              </a:ext>
            </a:extLst>
          </p:cNvPr>
          <p:cNvSpPr/>
          <p:nvPr/>
        </p:nvSpPr>
        <p:spPr>
          <a:xfrm>
            <a:off x="2072640" y="1592580"/>
            <a:ext cx="7018020" cy="307297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CAB96A-F1FB-47D1-9974-46E6BBA5F87A}"/>
              </a:ext>
            </a:extLst>
          </p:cNvPr>
          <p:cNvCxnSpPr>
            <a:cxnSpLocks/>
          </p:cNvCxnSpPr>
          <p:nvPr/>
        </p:nvCxnSpPr>
        <p:spPr>
          <a:xfrm flipH="1">
            <a:off x="5575798" y="1354746"/>
            <a:ext cx="11704" cy="34697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6A3840-30B4-461C-B197-451F25D792C4}"/>
              </a:ext>
            </a:extLst>
          </p:cNvPr>
          <p:cNvSpPr txBox="1"/>
          <p:nvPr/>
        </p:nvSpPr>
        <p:spPr>
          <a:xfrm>
            <a:off x="2808049" y="1185132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Average 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28A680-5C43-432C-B4C5-635843865B80}"/>
              </a:ext>
            </a:extLst>
          </p:cNvPr>
          <p:cNvSpPr txBox="1"/>
          <p:nvPr/>
        </p:nvSpPr>
        <p:spPr>
          <a:xfrm>
            <a:off x="6290422" y="1185132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Average Reward</a:t>
            </a: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6826D899-3F4C-47DD-A664-555DD50C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935" y="1823898"/>
            <a:ext cx="3422007" cy="25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401AAF78-99CF-45CC-9CB5-E9F2FBB86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91" y="1826743"/>
            <a:ext cx="3239600" cy="25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oogle Shape;28;p11">
            <a:extLst>
              <a:ext uri="{FF2B5EF4-FFF2-40B4-BE49-F238E27FC236}">
                <a16:creationId xmlns:a16="http://schemas.microsoft.com/office/drawing/2014/main" id="{7F10D75D-1E18-41E8-82E5-F9C39517A02E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880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3967-D76C-4F83-A79C-01F0616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15" y="173586"/>
            <a:ext cx="8520600" cy="572700"/>
          </a:xfrm>
        </p:spPr>
        <p:txBody>
          <a:bodyPr/>
          <a:lstStyle/>
          <a:p>
            <a:r>
              <a:rPr lang="en-CA" dirty="0">
                <a:solidFill>
                  <a:srgbClr val="1155CC"/>
                </a:solidFill>
              </a:rPr>
              <a:t>Rewards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7CC23-6213-496B-822F-55E75A7A9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49" y="1042608"/>
            <a:ext cx="2880717" cy="188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E4E9AA-9B59-4146-9391-59C6EE6F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558" y="1042609"/>
            <a:ext cx="2969336" cy="186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1BF33-42E1-4870-B9F9-34B7C6EF3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720" y="3103033"/>
            <a:ext cx="2855174" cy="1758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A120FD-C837-4783-953D-9F561A503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49" y="3103033"/>
            <a:ext cx="2933042" cy="1758527"/>
          </a:xfrm>
          <a:prstGeom prst="rect">
            <a:avLst/>
          </a:prstGeom>
        </p:spPr>
      </p:pic>
      <p:pic>
        <p:nvPicPr>
          <p:cNvPr id="12" name="Google Shape;28;p11">
            <a:extLst>
              <a:ext uri="{FF2B5EF4-FFF2-40B4-BE49-F238E27FC236}">
                <a16:creationId xmlns:a16="http://schemas.microsoft.com/office/drawing/2014/main" id="{48E89821-652E-49CB-9583-1B91A70A983B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980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9296-C517-4D2D-AA19-6A03A530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1155CC"/>
                </a:solidFill>
              </a:rPr>
              <a:t>Rewards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C7C57-B9BD-4220-B436-62F6D853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09296"/>
            <a:ext cx="3072925" cy="1834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9228A6-4CB8-42A3-9398-FE106475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2" y="3207906"/>
            <a:ext cx="2805400" cy="181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E5E38-07C8-48AF-AB09-6849D28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813" y="1209296"/>
            <a:ext cx="3009970" cy="1818811"/>
          </a:xfrm>
          <a:prstGeom prst="rect">
            <a:avLst/>
          </a:prstGeom>
        </p:spPr>
      </p:pic>
      <p:pic>
        <p:nvPicPr>
          <p:cNvPr id="6" name="Google Shape;28;p11">
            <a:extLst>
              <a:ext uri="{FF2B5EF4-FFF2-40B4-BE49-F238E27FC236}">
                <a16:creationId xmlns:a16="http://schemas.microsoft.com/office/drawing/2014/main" id="{B0FA0CA1-7431-475D-89E5-4FD0E9EF8BD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8A9D79F-99E9-49B7-8CC5-F22CD494FD33}"/>
              </a:ext>
            </a:extLst>
          </p:cNvPr>
          <p:cNvGrpSpPr/>
          <p:nvPr/>
        </p:nvGrpSpPr>
        <p:grpSpPr>
          <a:xfrm>
            <a:off x="5058357" y="3286397"/>
            <a:ext cx="3192785" cy="1295614"/>
            <a:chOff x="749846" y="1244070"/>
            <a:chExt cx="7909569" cy="32096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9FD601-D29E-4BC4-8592-6B561F81E1C1}"/>
                </a:ext>
              </a:extLst>
            </p:cNvPr>
            <p:cNvGrpSpPr/>
            <p:nvPr/>
          </p:nvGrpSpPr>
          <p:grpSpPr>
            <a:xfrm>
              <a:off x="749846" y="1244070"/>
              <a:ext cx="7909569" cy="3209657"/>
              <a:chOff x="749846" y="1244070"/>
              <a:chExt cx="7909569" cy="3209657"/>
            </a:xfrm>
          </p:grpSpPr>
          <p:pic>
            <p:nvPicPr>
              <p:cNvPr id="10" name="Picture 1">
                <a:extLst>
                  <a:ext uri="{FF2B5EF4-FFF2-40B4-BE49-F238E27FC236}">
                    <a16:creationId xmlns:a16="http://schemas.microsoft.com/office/drawing/2014/main" id="{6DD05D4A-4D01-4634-9DD4-EBA8BBFE1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846" y="1244070"/>
                <a:ext cx="7816475" cy="32096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542A33-A798-4972-9DCB-97BBECFF69E3}"/>
                  </a:ext>
                </a:extLst>
              </p:cNvPr>
              <p:cNvGrpSpPr/>
              <p:nvPr/>
            </p:nvGrpSpPr>
            <p:grpSpPr>
              <a:xfrm>
                <a:off x="8199447" y="2786389"/>
                <a:ext cx="459968" cy="361245"/>
                <a:chOff x="8199447" y="2786389"/>
                <a:chExt cx="459968" cy="36124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59D6F2C-05FB-4C65-A9B8-F4B29BC8DA30}"/>
                    </a:ext>
                  </a:extLst>
                </p:cNvPr>
                <p:cNvSpPr/>
                <p:nvPr/>
              </p:nvSpPr>
              <p:spPr>
                <a:xfrm>
                  <a:off x="8287863" y="2849820"/>
                  <a:ext cx="230982" cy="833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992790A-4C6A-4752-B2BE-E31BBEFA4038}"/>
                    </a:ext>
                  </a:extLst>
                </p:cNvPr>
                <p:cNvSpPr txBox="1"/>
                <p:nvPr/>
              </p:nvSpPr>
              <p:spPr>
                <a:xfrm>
                  <a:off x="8199447" y="2786389"/>
                  <a:ext cx="459968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500" dirty="0">
                      <a:solidFill>
                        <a:schemeClr val="tx2">
                          <a:lumMod val="50000"/>
                        </a:schemeClr>
                      </a:solidFill>
                    </a:rPr>
                    <a:t>Rewards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0AFFA0-9F7F-4207-ACAC-8B0C86183596}"/>
                    </a:ext>
                  </a:extLst>
                </p:cNvPr>
                <p:cNvSpPr/>
                <p:nvPr/>
              </p:nvSpPr>
              <p:spPr>
                <a:xfrm>
                  <a:off x="8305361" y="2951410"/>
                  <a:ext cx="230982" cy="8334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65BA5A8-F214-43A8-9925-38877BE01250}"/>
                    </a:ext>
                  </a:extLst>
                </p:cNvPr>
                <p:cNvSpPr txBox="1"/>
                <p:nvPr/>
              </p:nvSpPr>
              <p:spPr>
                <a:xfrm>
                  <a:off x="8226832" y="2901413"/>
                  <a:ext cx="40519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500" dirty="0">
                      <a:solidFill>
                        <a:schemeClr val="tx2">
                          <a:lumMod val="50000"/>
                        </a:schemeClr>
                      </a:solidFill>
                    </a:rPr>
                    <a:t>Moving 1000</a:t>
                  </a:r>
                </a:p>
              </p:txBody>
            </p:sp>
          </p:grp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BF8B97-6909-4CEA-BC6C-FEEB4625D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4640" y="1482090"/>
              <a:ext cx="0" cy="2571750"/>
            </a:xfrm>
            <a:prstGeom prst="line">
              <a:avLst/>
            </a:prstGeom>
            <a:ln w="38100">
              <a:solidFill>
                <a:srgbClr val="FFC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5215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Environment</a:t>
            </a:r>
            <a:endParaRPr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Google Shape;104;p16">
            <a:extLst>
              <a:ext uri="{FF2B5EF4-FFF2-40B4-BE49-F238E27FC236}">
                <a16:creationId xmlns:a16="http://schemas.microsoft.com/office/drawing/2014/main" id="{DE38E7B1-FF91-4C46-A13E-46DABB61504A}"/>
              </a:ext>
            </a:extLst>
          </p:cNvPr>
          <p:cNvSpPr/>
          <p:nvPr/>
        </p:nvSpPr>
        <p:spPr>
          <a:xfrm>
            <a:off x="3082254" y="918051"/>
            <a:ext cx="2508559" cy="2508559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05;p16">
            <a:extLst>
              <a:ext uri="{FF2B5EF4-FFF2-40B4-BE49-F238E27FC236}">
                <a16:creationId xmlns:a16="http://schemas.microsoft.com/office/drawing/2014/main" id="{A76518B5-34F9-4F36-879C-0D7E297277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238" y="1414236"/>
            <a:ext cx="2651576" cy="17428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4AEEC-5669-4B23-B986-B24AB6686F88}"/>
              </a:ext>
            </a:extLst>
          </p:cNvPr>
          <p:cNvGrpSpPr/>
          <p:nvPr/>
        </p:nvGrpSpPr>
        <p:grpSpPr>
          <a:xfrm>
            <a:off x="977408" y="1265667"/>
            <a:ext cx="877163" cy="935849"/>
            <a:chOff x="977408" y="1226375"/>
            <a:chExt cx="877163" cy="935849"/>
          </a:xfrm>
        </p:grpSpPr>
        <p:pic>
          <p:nvPicPr>
            <p:cNvPr id="84" name="Google Shape;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639" y="122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09B02A6-1787-46B1-99D5-DFFB019B4FD2}"/>
                </a:ext>
              </a:extLst>
            </p:cNvPr>
            <p:cNvSpPr/>
            <p:nvPr/>
          </p:nvSpPr>
          <p:spPr>
            <a:xfrm>
              <a:off x="977408" y="1854447"/>
              <a:ext cx="8771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883A7D5-4FE8-420C-BA8E-D7D615845FDD}"/>
              </a:ext>
            </a:extLst>
          </p:cNvPr>
          <p:cNvGrpSpPr/>
          <p:nvPr/>
        </p:nvGrpSpPr>
        <p:grpSpPr>
          <a:xfrm>
            <a:off x="1643356" y="3397623"/>
            <a:ext cx="1441420" cy="1132576"/>
            <a:chOff x="1643356" y="3397623"/>
            <a:chExt cx="1441420" cy="1132576"/>
          </a:xfrm>
        </p:grpSpPr>
        <p:pic>
          <p:nvPicPr>
            <p:cNvPr id="86" name="Google Shape;8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79479" y="3397623"/>
              <a:ext cx="769175" cy="76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8C16C77-4831-4AD4-9543-B22B2AAEA4B4}"/>
                </a:ext>
              </a:extLst>
            </p:cNvPr>
            <p:cNvSpPr/>
            <p:nvPr/>
          </p:nvSpPr>
          <p:spPr>
            <a:xfrm>
              <a:off x="1643356" y="4222422"/>
              <a:ext cx="144142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Transition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5409F-7D2B-4448-9702-EB3F9AB72C66}"/>
              </a:ext>
            </a:extLst>
          </p:cNvPr>
          <p:cNvGrpSpPr/>
          <p:nvPr/>
        </p:nvGrpSpPr>
        <p:grpSpPr>
          <a:xfrm>
            <a:off x="6059226" y="3575454"/>
            <a:ext cx="1229824" cy="954745"/>
            <a:chOff x="7114062" y="1304959"/>
            <a:chExt cx="1229824" cy="954745"/>
          </a:xfrm>
        </p:grpSpPr>
        <p:pic>
          <p:nvPicPr>
            <p:cNvPr id="82" name="Google Shape;82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16986" y="1304959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63D9AC-EE97-4808-8E88-A595371199B7}"/>
                </a:ext>
              </a:extLst>
            </p:cNvPr>
            <p:cNvSpPr/>
            <p:nvPr/>
          </p:nvSpPr>
          <p:spPr>
            <a:xfrm>
              <a:off x="7114062" y="1951927"/>
              <a:ext cx="1229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space</a:t>
              </a:r>
              <a:endParaRPr lang="en-CA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AF5AB-ADFE-49CF-8374-2666CCB17B63}"/>
              </a:ext>
            </a:extLst>
          </p:cNvPr>
          <p:cNvGrpSpPr/>
          <p:nvPr/>
        </p:nvGrpSpPr>
        <p:grpSpPr>
          <a:xfrm>
            <a:off x="6796813" y="1314662"/>
            <a:ext cx="1497526" cy="1076964"/>
            <a:chOff x="6059226" y="3453235"/>
            <a:chExt cx="1497526" cy="1076964"/>
          </a:xfrm>
        </p:grpSpPr>
        <p:pic>
          <p:nvPicPr>
            <p:cNvPr id="85" name="Google Shape;85;p15"/>
            <p:cNvPicPr preferRelativeResize="0"/>
            <p:nvPr/>
          </p:nvPicPr>
          <p:blipFill rotWithShape="1">
            <a:blip r:embed="rId7">
              <a:alphaModFix/>
            </a:blip>
            <a:srcRect b="-7805"/>
            <a:stretch/>
          </p:blipFill>
          <p:spPr>
            <a:xfrm>
              <a:off x="6461487" y="3453235"/>
              <a:ext cx="652575" cy="70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DCB622-3049-4877-B195-0FA7F49D5016}"/>
                </a:ext>
              </a:extLst>
            </p:cNvPr>
            <p:cNvSpPr/>
            <p:nvPr/>
          </p:nvSpPr>
          <p:spPr>
            <a:xfrm>
              <a:off x="6059226" y="4222422"/>
              <a:ext cx="14975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Reward function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7500E36-8EB2-4C73-9136-D5DEA0C43D6E}"/>
              </a:ext>
            </a:extLst>
          </p:cNvPr>
          <p:cNvSpPr/>
          <p:nvPr/>
        </p:nvSpPr>
        <p:spPr>
          <a:xfrm>
            <a:off x="1179407" y="4522019"/>
            <a:ext cx="2369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>
                <a:latin typeface="Helvetica Neue" panose="020B0604020202020204" charset="0"/>
              </a:rPr>
              <a:t>3 months of usage history </a:t>
            </a:r>
            <a:br>
              <a:rPr lang="en-US" dirty="0">
                <a:latin typeface="Helvetica Neue" panose="020B0604020202020204" charset="0"/>
              </a:rPr>
            </a:br>
            <a:r>
              <a:rPr lang="en-US" dirty="0">
                <a:latin typeface="Helvetica Neue" panose="020B0604020202020204" charset="0"/>
              </a:rPr>
              <a:t>for every hour of the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0E3BDF-782C-484B-9B0B-6F623F2BED82}"/>
              </a:ext>
            </a:extLst>
          </p:cNvPr>
          <p:cNvSpPr/>
          <p:nvPr/>
        </p:nvSpPr>
        <p:spPr>
          <a:xfrm>
            <a:off x="90201" y="2146144"/>
            <a:ext cx="26515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B0604020202020204" charset="0"/>
              </a:rPr>
              <a:t>W 82nd  &amp; Central Park West</a:t>
            </a:r>
            <a:endParaRPr lang="en-US" dirty="0"/>
          </a:p>
          <a:p>
            <a:pPr algn="ctr"/>
            <a:r>
              <a:rPr lang="en-US" dirty="0">
                <a:latin typeface="Helvetica Neue" panose="020B0604020202020204" charset="0"/>
              </a:rPr>
              <a:t>(Central Park, New York City)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F4717A-87BC-432C-92DC-9D573340E6C9}"/>
              </a:ext>
            </a:extLst>
          </p:cNvPr>
          <p:cNvSpPr/>
          <p:nvPr/>
        </p:nvSpPr>
        <p:spPr>
          <a:xfrm>
            <a:off x="5119163" y="4495299"/>
            <a:ext cx="3109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B0604020202020204" charset="0"/>
              </a:rPr>
              <a:t>Add/remove bikes or do nothing </a:t>
            </a:r>
            <a:br>
              <a:rPr lang="en-US" dirty="0">
                <a:latin typeface="Helvetica Neue" panose="020B0604020202020204" charset="0"/>
              </a:rPr>
            </a:br>
            <a:r>
              <a:rPr lang="en-US" dirty="0">
                <a:latin typeface="Helvetica Neue" panose="020B0604020202020204" charset="0"/>
              </a:rPr>
              <a:t>per hour at the station</a:t>
            </a:r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52FEE-8E03-4AEE-9507-95FE964B7565}"/>
              </a:ext>
            </a:extLst>
          </p:cNvPr>
          <p:cNvSpPr/>
          <p:nvPr/>
        </p:nvSpPr>
        <p:spPr>
          <a:xfrm>
            <a:off x="5990601" y="2361965"/>
            <a:ext cx="3109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B0604020202020204" charset="0"/>
              </a:rPr>
              <a:t>Based on stock threshold per hour, movement of bikes</a:t>
            </a:r>
            <a:endParaRPr lang="en-CA" dirty="0"/>
          </a:p>
        </p:txBody>
      </p:sp>
      <p:pic>
        <p:nvPicPr>
          <p:cNvPr id="32" name="Google Shape;28;p11">
            <a:extLst>
              <a:ext uri="{FF2B5EF4-FFF2-40B4-BE49-F238E27FC236}">
                <a16:creationId xmlns:a16="http://schemas.microsoft.com/office/drawing/2014/main" id="{B85078B2-43EB-490C-B760-CB517DDE43AC}"/>
              </a:ext>
            </a:extLst>
          </p:cNvPr>
          <p:cNvPicPr preferRelativeResize="0"/>
          <p:nvPr/>
        </p:nvPicPr>
        <p:blipFill rotWithShape="1">
          <a:blip r:embed="rId8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4B612DA-7EB5-409E-B9D9-26F9D7F79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61" y="1165896"/>
            <a:ext cx="3127451" cy="2374394"/>
          </a:xfrm>
          <a:prstGeom prst="rect">
            <a:avLst/>
          </a:prstGeom>
        </p:spPr>
      </p:pic>
      <p:sp>
        <p:nvSpPr>
          <p:cNvPr id="94" name="Google Shape;94;p16"/>
          <p:cNvSpPr/>
          <p:nvPr/>
        </p:nvSpPr>
        <p:spPr>
          <a:xfrm>
            <a:off x="222374" y="4009860"/>
            <a:ext cx="8759580" cy="10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698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Specification</a:t>
            </a:r>
            <a:endParaRPr sz="3000"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F4C1D4-71A4-40B2-B203-86EB277023D7}"/>
              </a:ext>
            </a:extLst>
          </p:cNvPr>
          <p:cNvGrpSpPr/>
          <p:nvPr/>
        </p:nvGrpSpPr>
        <p:grpSpPr>
          <a:xfrm>
            <a:off x="796730" y="4081187"/>
            <a:ext cx="732893" cy="889682"/>
            <a:chOff x="1049542" y="1226375"/>
            <a:chExt cx="732893" cy="889682"/>
          </a:xfrm>
        </p:grpSpPr>
        <p:pic>
          <p:nvPicPr>
            <p:cNvPr id="31" name="Google Shape;84;p15">
              <a:extLst>
                <a:ext uri="{FF2B5EF4-FFF2-40B4-BE49-F238E27FC236}">
                  <a16:creationId xmlns:a16="http://schemas.microsoft.com/office/drawing/2014/main" id="{3ADF279D-6FF3-47AA-8979-9E81BAC6356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639" y="122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A0FCEE-A865-4F82-B2BC-F3B7858B2FED}"/>
                </a:ext>
              </a:extLst>
            </p:cNvPr>
            <p:cNvSpPr/>
            <p:nvPr/>
          </p:nvSpPr>
          <p:spPr>
            <a:xfrm>
              <a:off x="1049542" y="1854447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D0B8DF-10F5-4A18-8C0B-B24CF845B977}"/>
              </a:ext>
            </a:extLst>
          </p:cNvPr>
          <p:cNvGrpSpPr/>
          <p:nvPr/>
        </p:nvGrpSpPr>
        <p:grpSpPr>
          <a:xfrm>
            <a:off x="2736485" y="4039805"/>
            <a:ext cx="1176925" cy="924806"/>
            <a:chOff x="1775603" y="3508584"/>
            <a:chExt cx="1176925" cy="924806"/>
          </a:xfrm>
        </p:grpSpPr>
        <p:pic>
          <p:nvPicPr>
            <p:cNvPr id="34" name="Google Shape;86;p15">
              <a:extLst>
                <a:ext uri="{FF2B5EF4-FFF2-40B4-BE49-F238E27FC236}">
                  <a16:creationId xmlns:a16="http://schemas.microsoft.com/office/drawing/2014/main" id="{1D1DEC6F-7177-4A4D-981D-DD9D75A1D3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2468" y="3508584"/>
              <a:ext cx="663196" cy="66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6B02D1-EA4D-4AF6-9570-3E70A4D99930}"/>
                </a:ext>
              </a:extLst>
            </p:cNvPr>
            <p:cNvSpPr/>
            <p:nvPr/>
          </p:nvSpPr>
          <p:spPr>
            <a:xfrm>
              <a:off x="1775603" y="4171780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Transition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1BCDEE-05E4-4637-AEB2-96208F67E277}"/>
              </a:ext>
            </a:extLst>
          </p:cNvPr>
          <p:cNvGrpSpPr/>
          <p:nvPr/>
        </p:nvGrpSpPr>
        <p:grpSpPr>
          <a:xfrm>
            <a:off x="5048137" y="4148538"/>
            <a:ext cx="1007007" cy="815282"/>
            <a:chOff x="7169238" y="1333982"/>
            <a:chExt cx="1007007" cy="815282"/>
          </a:xfrm>
        </p:grpSpPr>
        <p:pic>
          <p:nvPicPr>
            <p:cNvPr id="37" name="Google Shape;82;p15">
              <a:extLst>
                <a:ext uri="{FF2B5EF4-FFF2-40B4-BE49-F238E27FC236}">
                  <a16:creationId xmlns:a16="http://schemas.microsoft.com/office/drawing/2014/main" id="{C1E081A0-DB33-4387-B3DF-8DC526B4F224}"/>
                </a:ext>
              </a:extLst>
            </p:cNvPr>
            <p:cNvPicPr preferRelativeResize="0"/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220" b="89362" l="3546" r="96454">
                          <a14:foregroundMark x1="6383" y1="38298" x2="6383" y2="38298"/>
                          <a14:foregroundMark x1="6383" y1="29787" x2="6383" y2="29787"/>
                          <a14:foregroundMark x1="61702" y1="86525" x2="61702" y2="86525"/>
                          <a14:foregroundMark x1="97163" y1="80142" x2="97163" y2="80142"/>
                          <a14:foregroundMark x1="3546" y1="31206" x2="3546" y2="31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055" y="1333982"/>
              <a:ext cx="493372" cy="493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CD4E9-1538-4448-8915-57123018FE43}"/>
                </a:ext>
              </a:extLst>
            </p:cNvPr>
            <p:cNvSpPr/>
            <p:nvPr/>
          </p:nvSpPr>
          <p:spPr>
            <a:xfrm>
              <a:off x="7169238" y="1887654"/>
              <a:ext cx="10070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space</a:t>
              </a:r>
              <a:endParaRPr lang="en-CA" sz="11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AF3B30-6418-4FAE-878A-38F9D1EB26AE}"/>
              </a:ext>
            </a:extLst>
          </p:cNvPr>
          <p:cNvGrpSpPr/>
          <p:nvPr/>
        </p:nvGrpSpPr>
        <p:grpSpPr>
          <a:xfrm>
            <a:off x="7317921" y="4160514"/>
            <a:ext cx="1218602" cy="802090"/>
            <a:chOff x="6142915" y="3467100"/>
            <a:chExt cx="1410747" cy="928562"/>
          </a:xfrm>
        </p:grpSpPr>
        <p:pic>
          <p:nvPicPr>
            <p:cNvPr id="40" name="Google Shape;85;p15">
              <a:extLst>
                <a:ext uri="{FF2B5EF4-FFF2-40B4-BE49-F238E27FC236}">
                  <a16:creationId xmlns:a16="http://schemas.microsoft.com/office/drawing/2014/main" id="{7F04F440-6D44-486A-B1D8-8C26C256CB18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b="-7805"/>
            <a:stretch/>
          </p:blipFill>
          <p:spPr>
            <a:xfrm>
              <a:off x="6543078" y="3467100"/>
              <a:ext cx="529820" cy="57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EC4B99-29AA-463C-AE69-FEB6258ACBD8}"/>
                </a:ext>
              </a:extLst>
            </p:cNvPr>
            <p:cNvSpPr/>
            <p:nvPr/>
          </p:nvSpPr>
          <p:spPr>
            <a:xfrm>
              <a:off x="6142915" y="4092802"/>
              <a:ext cx="1410747" cy="302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Reward function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CD00B9-9AAD-4F6A-8F78-26183ADD06A3}"/>
              </a:ext>
            </a:extLst>
          </p:cNvPr>
          <p:cNvSpPr txBox="1"/>
          <p:nvPr/>
        </p:nvSpPr>
        <p:spPr>
          <a:xfrm>
            <a:off x="728016" y="1535707"/>
            <a:ext cx="3644924" cy="1676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</a:rPr>
              <a:t>Central Park Location: 0 - 45 capacity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</a:rPr>
              <a:t>Overstock: above 45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</a:rPr>
              <a:t>Understock:  below 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</a:rPr>
              <a:t>Starting stock: 20 bikes every episode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Helvetica Neue" panose="020B0604020202020204" charset="0"/>
              </a:rPr>
              <a:t>1 Episode = 24 steps (24 hours)</a:t>
            </a:r>
          </a:p>
        </p:txBody>
      </p:sp>
      <p:pic>
        <p:nvPicPr>
          <p:cNvPr id="42" name="Picture 20" descr="NYC Citi Bike | FREE Windows Phone app market">
            <a:extLst>
              <a:ext uri="{FF2B5EF4-FFF2-40B4-BE49-F238E27FC236}">
                <a16:creationId xmlns:a16="http://schemas.microsoft.com/office/drawing/2014/main" id="{5703B8D2-4293-4B15-B2A2-D616DDC48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24" y="2091161"/>
            <a:ext cx="769161" cy="76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Google Shape;105;p16">
            <a:extLst>
              <a:ext uri="{FF2B5EF4-FFF2-40B4-BE49-F238E27FC236}">
                <a16:creationId xmlns:a16="http://schemas.microsoft.com/office/drawing/2014/main" id="{CEC9DA60-6A7B-4287-86FD-7569CE09F80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2067" y="3690388"/>
            <a:ext cx="455808" cy="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E4E41-E67C-41EF-A0A9-C0AC7022918B}"/>
              </a:ext>
            </a:extLst>
          </p:cNvPr>
          <p:cNvSpPr/>
          <p:nvPr/>
        </p:nvSpPr>
        <p:spPr>
          <a:xfrm>
            <a:off x="677466" y="1113136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55CC"/>
                </a:solidFill>
                <a:latin typeface="Helvetica Neue" panose="020B0604020202020204" charset="0"/>
              </a:rPr>
              <a:t>Location overview:</a:t>
            </a:r>
            <a:endParaRPr lang="en-CA" dirty="0"/>
          </a:p>
        </p:txBody>
      </p:sp>
      <p:pic>
        <p:nvPicPr>
          <p:cNvPr id="46" name="Google Shape;28;p11">
            <a:extLst>
              <a:ext uri="{FF2B5EF4-FFF2-40B4-BE49-F238E27FC236}">
                <a16:creationId xmlns:a16="http://schemas.microsoft.com/office/drawing/2014/main" id="{D3828168-974B-46DE-A9D5-763DC8FDABA6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79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">
            <a:extLst>
              <a:ext uri="{FF2B5EF4-FFF2-40B4-BE49-F238E27FC236}">
                <a16:creationId xmlns:a16="http://schemas.microsoft.com/office/drawing/2014/main" id="{9C4B09A5-07AB-43D0-88D7-B5E3245C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31" y="972416"/>
            <a:ext cx="4051634" cy="26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16"/>
          <p:cNvSpPr/>
          <p:nvPr/>
        </p:nvSpPr>
        <p:spPr>
          <a:xfrm>
            <a:off x="222374" y="4009860"/>
            <a:ext cx="8759580" cy="10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698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Specification</a:t>
            </a:r>
            <a:endParaRPr sz="3000"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F4C1D4-71A4-40B2-B203-86EB277023D7}"/>
              </a:ext>
            </a:extLst>
          </p:cNvPr>
          <p:cNvGrpSpPr/>
          <p:nvPr/>
        </p:nvGrpSpPr>
        <p:grpSpPr>
          <a:xfrm>
            <a:off x="796730" y="4081187"/>
            <a:ext cx="732893" cy="889682"/>
            <a:chOff x="1049542" y="1226375"/>
            <a:chExt cx="732893" cy="889682"/>
          </a:xfrm>
        </p:grpSpPr>
        <p:pic>
          <p:nvPicPr>
            <p:cNvPr id="31" name="Google Shape;84;p15">
              <a:extLst>
                <a:ext uri="{FF2B5EF4-FFF2-40B4-BE49-F238E27FC236}">
                  <a16:creationId xmlns:a16="http://schemas.microsoft.com/office/drawing/2014/main" id="{3ADF279D-6FF3-47AA-8979-9E81BAC6356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639" y="122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A0FCEE-A865-4F82-B2BC-F3B7858B2FED}"/>
                </a:ext>
              </a:extLst>
            </p:cNvPr>
            <p:cNvSpPr/>
            <p:nvPr/>
          </p:nvSpPr>
          <p:spPr>
            <a:xfrm>
              <a:off x="1049542" y="1854447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D0B8DF-10F5-4A18-8C0B-B24CF845B977}"/>
              </a:ext>
            </a:extLst>
          </p:cNvPr>
          <p:cNvGrpSpPr/>
          <p:nvPr/>
        </p:nvGrpSpPr>
        <p:grpSpPr>
          <a:xfrm>
            <a:off x="2736485" y="4039805"/>
            <a:ext cx="1176925" cy="924806"/>
            <a:chOff x="1775603" y="3508584"/>
            <a:chExt cx="1176925" cy="924806"/>
          </a:xfrm>
        </p:grpSpPr>
        <p:pic>
          <p:nvPicPr>
            <p:cNvPr id="34" name="Google Shape;86;p15">
              <a:extLst>
                <a:ext uri="{FF2B5EF4-FFF2-40B4-BE49-F238E27FC236}">
                  <a16:creationId xmlns:a16="http://schemas.microsoft.com/office/drawing/2014/main" id="{1D1DEC6F-7177-4A4D-981D-DD9D75A1D3C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2468" y="3508584"/>
              <a:ext cx="663196" cy="66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6B02D1-EA4D-4AF6-9570-3E70A4D99930}"/>
                </a:ext>
              </a:extLst>
            </p:cNvPr>
            <p:cNvSpPr/>
            <p:nvPr/>
          </p:nvSpPr>
          <p:spPr>
            <a:xfrm>
              <a:off x="1775603" y="4171780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Transition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1BCDEE-05E4-4637-AEB2-96208F67E277}"/>
              </a:ext>
            </a:extLst>
          </p:cNvPr>
          <p:cNvGrpSpPr/>
          <p:nvPr/>
        </p:nvGrpSpPr>
        <p:grpSpPr>
          <a:xfrm>
            <a:off x="5048137" y="4148538"/>
            <a:ext cx="1007007" cy="815282"/>
            <a:chOff x="7169238" y="1333982"/>
            <a:chExt cx="1007007" cy="815282"/>
          </a:xfrm>
        </p:grpSpPr>
        <p:pic>
          <p:nvPicPr>
            <p:cNvPr id="37" name="Google Shape;82;p15">
              <a:extLst>
                <a:ext uri="{FF2B5EF4-FFF2-40B4-BE49-F238E27FC236}">
                  <a16:creationId xmlns:a16="http://schemas.microsoft.com/office/drawing/2014/main" id="{C1E081A0-DB33-4387-B3DF-8DC526B4F224}"/>
                </a:ext>
              </a:extLst>
            </p:cNvPr>
            <p:cNvPicPr preferRelativeResize="0"/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220" b="89362" l="3546" r="96454">
                          <a14:foregroundMark x1="6383" y1="38298" x2="6383" y2="38298"/>
                          <a14:foregroundMark x1="6383" y1="29787" x2="6383" y2="29787"/>
                          <a14:foregroundMark x1="61702" y1="86525" x2="61702" y2="86525"/>
                          <a14:foregroundMark x1="97163" y1="80142" x2="97163" y2="80142"/>
                          <a14:foregroundMark x1="3546" y1="31206" x2="3546" y2="31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055" y="1333982"/>
              <a:ext cx="493372" cy="493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CD4E9-1538-4448-8915-57123018FE43}"/>
                </a:ext>
              </a:extLst>
            </p:cNvPr>
            <p:cNvSpPr/>
            <p:nvPr/>
          </p:nvSpPr>
          <p:spPr>
            <a:xfrm>
              <a:off x="7169238" y="1887654"/>
              <a:ext cx="10070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space</a:t>
              </a:r>
              <a:endParaRPr lang="en-CA" sz="11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AF3B30-6418-4FAE-878A-38F9D1EB26AE}"/>
              </a:ext>
            </a:extLst>
          </p:cNvPr>
          <p:cNvGrpSpPr/>
          <p:nvPr/>
        </p:nvGrpSpPr>
        <p:grpSpPr>
          <a:xfrm>
            <a:off x="7317921" y="4160514"/>
            <a:ext cx="1218602" cy="802090"/>
            <a:chOff x="6142915" y="3467100"/>
            <a:chExt cx="1410747" cy="928562"/>
          </a:xfrm>
        </p:grpSpPr>
        <p:pic>
          <p:nvPicPr>
            <p:cNvPr id="40" name="Google Shape;85;p15">
              <a:extLst>
                <a:ext uri="{FF2B5EF4-FFF2-40B4-BE49-F238E27FC236}">
                  <a16:creationId xmlns:a16="http://schemas.microsoft.com/office/drawing/2014/main" id="{7F04F440-6D44-486A-B1D8-8C26C256CB18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b="-7805"/>
            <a:stretch/>
          </p:blipFill>
          <p:spPr>
            <a:xfrm>
              <a:off x="6543078" y="3467100"/>
              <a:ext cx="529820" cy="57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EC4B99-29AA-463C-AE69-FEB6258ACBD8}"/>
                </a:ext>
              </a:extLst>
            </p:cNvPr>
            <p:cNvSpPr/>
            <p:nvPr/>
          </p:nvSpPr>
          <p:spPr>
            <a:xfrm>
              <a:off x="6142915" y="4092802"/>
              <a:ext cx="1410747" cy="302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Reward function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CD00B9-9AAD-4F6A-8F78-26183ADD06A3}"/>
              </a:ext>
            </a:extLst>
          </p:cNvPr>
          <p:cNvSpPr txBox="1"/>
          <p:nvPr/>
        </p:nvSpPr>
        <p:spPr>
          <a:xfrm>
            <a:off x="601813" y="1121214"/>
            <a:ext cx="361776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155CC"/>
                </a:solidFill>
                <a:latin typeface="Helvetica Neue" panose="020B0604020202020204" charset="0"/>
              </a:rPr>
              <a:t>Expected Stock Generation:</a:t>
            </a:r>
            <a:endParaRPr lang="en-US" dirty="0"/>
          </a:p>
          <a:p>
            <a:endParaRPr lang="en-US" dirty="0">
              <a:latin typeface="Helvetica Ne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Difference between arrival and departure of bikes is the per hour net expected stock.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 Ne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Historical mean and standard deviation to generate a random number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Both arrival and departure at given hour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3" name="Google Shape;105;p16">
            <a:extLst>
              <a:ext uri="{FF2B5EF4-FFF2-40B4-BE49-F238E27FC236}">
                <a16:creationId xmlns:a16="http://schemas.microsoft.com/office/drawing/2014/main" id="{CEC9DA60-6A7B-4287-86FD-7569CE09F80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8401" y="3675164"/>
            <a:ext cx="455808" cy="2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5F052334-27E6-4769-8703-088A979F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31" y="880057"/>
            <a:ext cx="4187136" cy="27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28;p11">
            <a:extLst>
              <a:ext uri="{FF2B5EF4-FFF2-40B4-BE49-F238E27FC236}">
                <a16:creationId xmlns:a16="http://schemas.microsoft.com/office/drawing/2014/main" id="{1B5AFED4-0B47-4EE3-98E0-79666057C850}"/>
              </a:ext>
            </a:extLst>
          </p:cNvPr>
          <p:cNvPicPr preferRelativeResize="0"/>
          <p:nvPr/>
        </p:nvPicPr>
        <p:blipFill rotWithShape="1">
          <a:blip r:embed="rId11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68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63;p14">
            <a:extLst>
              <a:ext uri="{FF2B5EF4-FFF2-40B4-BE49-F238E27FC236}">
                <a16:creationId xmlns:a16="http://schemas.microsoft.com/office/drawing/2014/main" id="{42D645C6-703B-4EF8-9731-3F5058358AC4}"/>
              </a:ext>
            </a:extLst>
          </p:cNvPr>
          <p:cNvSpPr/>
          <p:nvPr/>
        </p:nvSpPr>
        <p:spPr>
          <a:xfrm>
            <a:off x="4417131" y="2302120"/>
            <a:ext cx="4409954" cy="883881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222374" y="4009860"/>
            <a:ext cx="8759580" cy="10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698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Specification</a:t>
            </a:r>
            <a:endParaRPr sz="3000"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F4C1D4-71A4-40B2-B203-86EB277023D7}"/>
              </a:ext>
            </a:extLst>
          </p:cNvPr>
          <p:cNvGrpSpPr/>
          <p:nvPr/>
        </p:nvGrpSpPr>
        <p:grpSpPr>
          <a:xfrm>
            <a:off x="796730" y="4081187"/>
            <a:ext cx="732893" cy="889682"/>
            <a:chOff x="1049542" y="1226375"/>
            <a:chExt cx="732893" cy="889682"/>
          </a:xfrm>
        </p:grpSpPr>
        <p:pic>
          <p:nvPicPr>
            <p:cNvPr id="31" name="Google Shape;84;p15">
              <a:extLst>
                <a:ext uri="{FF2B5EF4-FFF2-40B4-BE49-F238E27FC236}">
                  <a16:creationId xmlns:a16="http://schemas.microsoft.com/office/drawing/2014/main" id="{3ADF279D-6FF3-47AA-8979-9E81BAC6356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639" y="122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A0FCEE-A865-4F82-B2BC-F3B7858B2FED}"/>
                </a:ext>
              </a:extLst>
            </p:cNvPr>
            <p:cNvSpPr/>
            <p:nvPr/>
          </p:nvSpPr>
          <p:spPr>
            <a:xfrm>
              <a:off x="1049542" y="1854447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D0B8DF-10F5-4A18-8C0B-B24CF845B977}"/>
              </a:ext>
            </a:extLst>
          </p:cNvPr>
          <p:cNvGrpSpPr/>
          <p:nvPr/>
        </p:nvGrpSpPr>
        <p:grpSpPr>
          <a:xfrm>
            <a:off x="2731078" y="4039805"/>
            <a:ext cx="1176925" cy="924806"/>
            <a:chOff x="1775603" y="3508584"/>
            <a:chExt cx="1176925" cy="924806"/>
          </a:xfrm>
        </p:grpSpPr>
        <p:pic>
          <p:nvPicPr>
            <p:cNvPr id="34" name="Google Shape;86;p15">
              <a:extLst>
                <a:ext uri="{FF2B5EF4-FFF2-40B4-BE49-F238E27FC236}">
                  <a16:creationId xmlns:a16="http://schemas.microsoft.com/office/drawing/2014/main" id="{1D1DEC6F-7177-4A4D-981D-DD9D75A1D3C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2468" y="3508584"/>
              <a:ext cx="663196" cy="66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6B02D1-EA4D-4AF6-9570-3E70A4D99930}"/>
                </a:ext>
              </a:extLst>
            </p:cNvPr>
            <p:cNvSpPr/>
            <p:nvPr/>
          </p:nvSpPr>
          <p:spPr>
            <a:xfrm>
              <a:off x="1775603" y="4171780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Transition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1BCDEE-05E4-4637-AEB2-96208F67E277}"/>
              </a:ext>
            </a:extLst>
          </p:cNvPr>
          <p:cNvGrpSpPr/>
          <p:nvPr/>
        </p:nvGrpSpPr>
        <p:grpSpPr>
          <a:xfrm>
            <a:off x="5109458" y="4148538"/>
            <a:ext cx="1007007" cy="815282"/>
            <a:chOff x="7169238" y="1333982"/>
            <a:chExt cx="1007007" cy="815282"/>
          </a:xfrm>
        </p:grpSpPr>
        <p:pic>
          <p:nvPicPr>
            <p:cNvPr id="37" name="Google Shape;82;p15">
              <a:extLst>
                <a:ext uri="{FF2B5EF4-FFF2-40B4-BE49-F238E27FC236}">
                  <a16:creationId xmlns:a16="http://schemas.microsoft.com/office/drawing/2014/main" id="{C1E081A0-DB33-4387-B3DF-8DC526B4F224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20" b="89362" l="3546" r="96454">
                          <a14:foregroundMark x1="6383" y1="38298" x2="6383" y2="38298"/>
                          <a14:foregroundMark x1="6383" y1="29787" x2="6383" y2="29787"/>
                          <a14:foregroundMark x1="61702" y1="86525" x2="61702" y2="86525"/>
                          <a14:foregroundMark x1="97163" y1="80142" x2="97163" y2="80142"/>
                          <a14:foregroundMark x1="3546" y1="31206" x2="3546" y2="31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055" y="1333982"/>
              <a:ext cx="493372" cy="493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CD4E9-1538-4448-8915-57123018FE43}"/>
                </a:ext>
              </a:extLst>
            </p:cNvPr>
            <p:cNvSpPr/>
            <p:nvPr/>
          </p:nvSpPr>
          <p:spPr>
            <a:xfrm>
              <a:off x="7169238" y="1887654"/>
              <a:ext cx="10070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space</a:t>
              </a:r>
              <a:endParaRPr lang="en-CA" sz="11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AF3B30-6418-4FAE-878A-38F9D1EB26AE}"/>
              </a:ext>
            </a:extLst>
          </p:cNvPr>
          <p:cNvGrpSpPr/>
          <p:nvPr/>
        </p:nvGrpSpPr>
        <p:grpSpPr>
          <a:xfrm>
            <a:off x="7317921" y="4160514"/>
            <a:ext cx="1218602" cy="802090"/>
            <a:chOff x="6142915" y="3467100"/>
            <a:chExt cx="1410747" cy="928562"/>
          </a:xfrm>
        </p:grpSpPr>
        <p:pic>
          <p:nvPicPr>
            <p:cNvPr id="40" name="Google Shape;85;p15">
              <a:extLst>
                <a:ext uri="{FF2B5EF4-FFF2-40B4-BE49-F238E27FC236}">
                  <a16:creationId xmlns:a16="http://schemas.microsoft.com/office/drawing/2014/main" id="{7F04F440-6D44-486A-B1D8-8C26C256CB1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b="-7805"/>
            <a:stretch/>
          </p:blipFill>
          <p:spPr>
            <a:xfrm>
              <a:off x="6543078" y="3467100"/>
              <a:ext cx="529820" cy="57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EC4B99-29AA-463C-AE69-FEB6258ACBD8}"/>
                </a:ext>
              </a:extLst>
            </p:cNvPr>
            <p:cNvSpPr/>
            <p:nvPr/>
          </p:nvSpPr>
          <p:spPr>
            <a:xfrm>
              <a:off x="6142915" y="4092802"/>
              <a:ext cx="1410747" cy="302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Reward function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CD00B9-9AAD-4F6A-8F78-26183ADD06A3}"/>
              </a:ext>
            </a:extLst>
          </p:cNvPr>
          <p:cNvSpPr txBox="1"/>
          <p:nvPr/>
        </p:nvSpPr>
        <p:spPr>
          <a:xfrm>
            <a:off x="601813" y="1098354"/>
            <a:ext cx="361776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155CC"/>
                </a:solidFill>
                <a:latin typeface="Helvetica Neue" panose="020B0604020202020204" charset="0"/>
              </a:rPr>
              <a:t>Action Set:</a:t>
            </a:r>
          </a:p>
          <a:p>
            <a:endParaRPr lang="en-US" dirty="0">
              <a:latin typeface="Helvetica Ne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Expected stock is random, action space needs to reflect it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Small number of bikes in action set isn’t effective 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7 possible actions per hour: add, remove or do nothing</a:t>
            </a:r>
            <a:endParaRPr lang="en-US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43" name="Google Shape;105;p16">
            <a:extLst>
              <a:ext uri="{FF2B5EF4-FFF2-40B4-BE49-F238E27FC236}">
                <a16:creationId xmlns:a16="http://schemas.microsoft.com/office/drawing/2014/main" id="{CEC9DA60-6A7B-4287-86FD-7569CE09F80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34265" y="3680110"/>
            <a:ext cx="455808" cy="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A6DBA-5757-40C1-A036-026C9F17FD68}"/>
              </a:ext>
            </a:extLst>
          </p:cNvPr>
          <p:cNvSpPr txBox="1"/>
          <p:nvPr/>
        </p:nvSpPr>
        <p:spPr>
          <a:xfrm>
            <a:off x="4487404" y="2523199"/>
            <a:ext cx="102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+/- 30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CA8C6C0-2968-49F5-A3B5-025D8F913187}"/>
              </a:ext>
            </a:extLst>
          </p:cNvPr>
          <p:cNvSpPr txBox="1"/>
          <p:nvPr/>
        </p:nvSpPr>
        <p:spPr>
          <a:xfrm>
            <a:off x="5709975" y="2523199"/>
            <a:ext cx="107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+/- 20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A89F15-6E2F-4F18-881D-914923FB2DBC}"/>
              </a:ext>
            </a:extLst>
          </p:cNvPr>
          <p:cNvSpPr txBox="1"/>
          <p:nvPr/>
        </p:nvSpPr>
        <p:spPr>
          <a:xfrm>
            <a:off x="6996820" y="2523199"/>
            <a:ext cx="97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+/- 10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891322F-767C-4553-9F90-929E6287455E}"/>
              </a:ext>
            </a:extLst>
          </p:cNvPr>
          <p:cNvSpPr txBox="1"/>
          <p:nvPr/>
        </p:nvSpPr>
        <p:spPr>
          <a:xfrm>
            <a:off x="8179416" y="2523199"/>
            <a:ext cx="565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3E6B3E-613B-4FC0-87AA-D930F23F0119}"/>
              </a:ext>
            </a:extLst>
          </p:cNvPr>
          <p:cNvCxnSpPr>
            <a:cxnSpLocks/>
          </p:cNvCxnSpPr>
          <p:nvPr/>
        </p:nvCxnSpPr>
        <p:spPr>
          <a:xfrm>
            <a:off x="5574244" y="2476436"/>
            <a:ext cx="0" cy="541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56565031-EA1E-4FCB-A645-19DA782BF32D}"/>
              </a:ext>
            </a:extLst>
          </p:cNvPr>
          <p:cNvCxnSpPr>
            <a:cxnSpLocks/>
          </p:cNvCxnSpPr>
          <p:nvPr/>
        </p:nvCxnSpPr>
        <p:spPr>
          <a:xfrm>
            <a:off x="6909159" y="2476436"/>
            <a:ext cx="0" cy="541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CA2A381-5E10-4B6B-BF0B-6AFAC1A16941}"/>
              </a:ext>
            </a:extLst>
          </p:cNvPr>
          <p:cNvCxnSpPr>
            <a:cxnSpLocks/>
          </p:cNvCxnSpPr>
          <p:nvPr/>
        </p:nvCxnSpPr>
        <p:spPr>
          <a:xfrm>
            <a:off x="8072736" y="2476436"/>
            <a:ext cx="0" cy="541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B39AEA-367E-4F03-A55A-38A38B85C07F}"/>
              </a:ext>
            </a:extLst>
          </p:cNvPr>
          <p:cNvGrpSpPr/>
          <p:nvPr/>
        </p:nvGrpSpPr>
        <p:grpSpPr>
          <a:xfrm>
            <a:off x="4496930" y="1374202"/>
            <a:ext cx="972444" cy="872092"/>
            <a:chOff x="4466781" y="1059649"/>
            <a:chExt cx="972444" cy="8720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4BA9B9-0139-4765-B99F-75C988DCBD93}"/>
                </a:ext>
              </a:extLst>
            </p:cNvPr>
            <p:cNvGrpSpPr/>
            <p:nvPr/>
          </p:nvGrpSpPr>
          <p:grpSpPr>
            <a:xfrm>
              <a:off x="4466781" y="1363547"/>
              <a:ext cx="972444" cy="112349"/>
              <a:chOff x="6137972" y="2946715"/>
              <a:chExt cx="1706433" cy="197149"/>
            </a:xfrm>
          </p:grpSpPr>
          <p:pic>
            <p:nvPicPr>
              <p:cNvPr id="83" name="Google Shape;105;p16">
                <a:extLst>
                  <a:ext uri="{FF2B5EF4-FFF2-40B4-BE49-F238E27FC236}">
                    <a16:creationId xmlns:a16="http://schemas.microsoft.com/office/drawing/2014/main" id="{5F4C55A7-DBA2-4A10-AB1F-BC56FD2E0E2B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105;p16">
                <a:extLst>
                  <a:ext uri="{FF2B5EF4-FFF2-40B4-BE49-F238E27FC236}">
                    <a16:creationId xmlns:a16="http://schemas.microsoft.com/office/drawing/2014/main" id="{9595791E-2721-45BC-BD8B-3D9697C3A1C2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105;p16">
                <a:extLst>
                  <a:ext uri="{FF2B5EF4-FFF2-40B4-BE49-F238E27FC236}">
                    <a16:creationId xmlns:a16="http://schemas.microsoft.com/office/drawing/2014/main" id="{434DEEF5-89B9-4969-8862-91A241E9FBE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105;p16">
                <a:extLst>
                  <a:ext uri="{FF2B5EF4-FFF2-40B4-BE49-F238E27FC236}">
                    <a16:creationId xmlns:a16="http://schemas.microsoft.com/office/drawing/2014/main" id="{30DBDE3F-8CD0-4261-8A1D-40886861815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105;p16">
                <a:extLst>
                  <a:ext uri="{FF2B5EF4-FFF2-40B4-BE49-F238E27FC236}">
                    <a16:creationId xmlns:a16="http://schemas.microsoft.com/office/drawing/2014/main" id="{555A85D8-82BF-4C60-BD0E-8D571454B79B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0AFD422-5F63-440E-8020-25250FC2DC6D}"/>
                </a:ext>
              </a:extLst>
            </p:cNvPr>
            <p:cNvGrpSpPr/>
            <p:nvPr/>
          </p:nvGrpSpPr>
          <p:grpSpPr>
            <a:xfrm>
              <a:off x="4466781" y="1515496"/>
              <a:ext cx="972444" cy="112349"/>
              <a:chOff x="6137972" y="2946715"/>
              <a:chExt cx="1706433" cy="197149"/>
            </a:xfrm>
          </p:grpSpPr>
          <p:pic>
            <p:nvPicPr>
              <p:cNvPr id="175" name="Google Shape;105;p16">
                <a:extLst>
                  <a:ext uri="{FF2B5EF4-FFF2-40B4-BE49-F238E27FC236}">
                    <a16:creationId xmlns:a16="http://schemas.microsoft.com/office/drawing/2014/main" id="{B27CE6B2-3975-4597-9D7B-6D6CB935E7B5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05;p16">
                <a:extLst>
                  <a:ext uri="{FF2B5EF4-FFF2-40B4-BE49-F238E27FC236}">
                    <a16:creationId xmlns:a16="http://schemas.microsoft.com/office/drawing/2014/main" id="{928688ED-FCD4-4890-ADFF-D8A171EA94F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05;p16">
                <a:extLst>
                  <a:ext uri="{FF2B5EF4-FFF2-40B4-BE49-F238E27FC236}">
                    <a16:creationId xmlns:a16="http://schemas.microsoft.com/office/drawing/2014/main" id="{132A10B3-057A-4290-AFD4-2EB4B709CAC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05;p16">
                <a:extLst>
                  <a:ext uri="{FF2B5EF4-FFF2-40B4-BE49-F238E27FC236}">
                    <a16:creationId xmlns:a16="http://schemas.microsoft.com/office/drawing/2014/main" id="{41B564B6-31AC-4C49-87FD-48BF6327C4C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05;p16">
                <a:extLst>
                  <a:ext uri="{FF2B5EF4-FFF2-40B4-BE49-F238E27FC236}">
                    <a16:creationId xmlns:a16="http://schemas.microsoft.com/office/drawing/2014/main" id="{76D58DED-2C4F-405C-AACC-A2E949C0BE4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B2B3A2A-3FF3-4EA1-A0C0-F58C24907906}"/>
                </a:ext>
              </a:extLst>
            </p:cNvPr>
            <p:cNvGrpSpPr/>
            <p:nvPr/>
          </p:nvGrpSpPr>
          <p:grpSpPr>
            <a:xfrm>
              <a:off x="4466781" y="1667445"/>
              <a:ext cx="972444" cy="112349"/>
              <a:chOff x="6137972" y="2946715"/>
              <a:chExt cx="1706433" cy="197149"/>
            </a:xfrm>
          </p:grpSpPr>
          <p:pic>
            <p:nvPicPr>
              <p:cNvPr id="181" name="Google Shape;105;p16">
                <a:extLst>
                  <a:ext uri="{FF2B5EF4-FFF2-40B4-BE49-F238E27FC236}">
                    <a16:creationId xmlns:a16="http://schemas.microsoft.com/office/drawing/2014/main" id="{CA73D885-540D-41E8-B374-33B263FE7E1A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05;p16">
                <a:extLst>
                  <a:ext uri="{FF2B5EF4-FFF2-40B4-BE49-F238E27FC236}">
                    <a16:creationId xmlns:a16="http://schemas.microsoft.com/office/drawing/2014/main" id="{174CAABB-C884-4E5A-B572-9B3C0DA403C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05;p16">
                <a:extLst>
                  <a:ext uri="{FF2B5EF4-FFF2-40B4-BE49-F238E27FC236}">
                    <a16:creationId xmlns:a16="http://schemas.microsoft.com/office/drawing/2014/main" id="{D6732DAD-D400-48AB-B718-33F96A09003E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4" name="Google Shape;105;p16">
                <a:extLst>
                  <a:ext uri="{FF2B5EF4-FFF2-40B4-BE49-F238E27FC236}">
                    <a16:creationId xmlns:a16="http://schemas.microsoft.com/office/drawing/2014/main" id="{7C9D4305-D526-42DE-8FE3-3B2AF22E788A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5" name="Google Shape;105;p16">
                <a:extLst>
                  <a:ext uri="{FF2B5EF4-FFF2-40B4-BE49-F238E27FC236}">
                    <a16:creationId xmlns:a16="http://schemas.microsoft.com/office/drawing/2014/main" id="{3391E429-1BC5-4D43-8A94-CEFF8C307E5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348DA572-50DD-4CDA-9160-1F55A8B10880}"/>
                </a:ext>
              </a:extLst>
            </p:cNvPr>
            <p:cNvGrpSpPr/>
            <p:nvPr/>
          </p:nvGrpSpPr>
          <p:grpSpPr>
            <a:xfrm>
              <a:off x="4466781" y="1819392"/>
              <a:ext cx="972444" cy="112349"/>
              <a:chOff x="6137972" y="2946715"/>
              <a:chExt cx="1706433" cy="197149"/>
            </a:xfrm>
          </p:grpSpPr>
          <p:pic>
            <p:nvPicPr>
              <p:cNvPr id="187" name="Google Shape;105;p16">
                <a:extLst>
                  <a:ext uri="{FF2B5EF4-FFF2-40B4-BE49-F238E27FC236}">
                    <a16:creationId xmlns:a16="http://schemas.microsoft.com/office/drawing/2014/main" id="{FA95C6C7-96B0-4FC3-8679-907C4FA980D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8" name="Google Shape;105;p16">
                <a:extLst>
                  <a:ext uri="{FF2B5EF4-FFF2-40B4-BE49-F238E27FC236}">
                    <a16:creationId xmlns:a16="http://schemas.microsoft.com/office/drawing/2014/main" id="{D17DF80C-5780-4C47-B661-44C06A46B17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05;p16">
                <a:extLst>
                  <a:ext uri="{FF2B5EF4-FFF2-40B4-BE49-F238E27FC236}">
                    <a16:creationId xmlns:a16="http://schemas.microsoft.com/office/drawing/2014/main" id="{C4DA62AB-6163-48D1-AF9C-D80FC0EB55A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0" name="Google Shape;105;p16">
                <a:extLst>
                  <a:ext uri="{FF2B5EF4-FFF2-40B4-BE49-F238E27FC236}">
                    <a16:creationId xmlns:a16="http://schemas.microsoft.com/office/drawing/2014/main" id="{A61E6DA5-B2D3-47AC-B577-4BD353F1AB6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1" name="Google Shape;105;p16">
                <a:extLst>
                  <a:ext uri="{FF2B5EF4-FFF2-40B4-BE49-F238E27FC236}">
                    <a16:creationId xmlns:a16="http://schemas.microsoft.com/office/drawing/2014/main" id="{F521C10A-C390-4C7A-907B-BF392B59EB7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086E3A4-1EDC-48C4-875D-7FB8213FD372}"/>
                </a:ext>
              </a:extLst>
            </p:cNvPr>
            <p:cNvGrpSpPr/>
            <p:nvPr/>
          </p:nvGrpSpPr>
          <p:grpSpPr>
            <a:xfrm>
              <a:off x="4466781" y="1211598"/>
              <a:ext cx="972444" cy="112349"/>
              <a:chOff x="6137972" y="2946715"/>
              <a:chExt cx="1706433" cy="197149"/>
            </a:xfrm>
          </p:grpSpPr>
          <p:pic>
            <p:nvPicPr>
              <p:cNvPr id="193" name="Google Shape;105;p16">
                <a:extLst>
                  <a:ext uri="{FF2B5EF4-FFF2-40B4-BE49-F238E27FC236}">
                    <a16:creationId xmlns:a16="http://schemas.microsoft.com/office/drawing/2014/main" id="{AA586886-EF1C-413D-B2BD-8BF16CC1E71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05;p16">
                <a:extLst>
                  <a:ext uri="{FF2B5EF4-FFF2-40B4-BE49-F238E27FC236}">
                    <a16:creationId xmlns:a16="http://schemas.microsoft.com/office/drawing/2014/main" id="{3A1A4851-3417-4A0B-9147-4D7936A3FEA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05;p16">
                <a:extLst>
                  <a:ext uri="{FF2B5EF4-FFF2-40B4-BE49-F238E27FC236}">
                    <a16:creationId xmlns:a16="http://schemas.microsoft.com/office/drawing/2014/main" id="{4DC8E3BF-96AC-4EEF-B6E6-13CE9F4A3517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05;p16">
                <a:extLst>
                  <a:ext uri="{FF2B5EF4-FFF2-40B4-BE49-F238E27FC236}">
                    <a16:creationId xmlns:a16="http://schemas.microsoft.com/office/drawing/2014/main" id="{61DDFA02-4814-4410-9155-9579D9E1CC3A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Google Shape;105;p16">
                <a:extLst>
                  <a:ext uri="{FF2B5EF4-FFF2-40B4-BE49-F238E27FC236}">
                    <a16:creationId xmlns:a16="http://schemas.microsoft.com/office/drawing/2014/main" id="{3E73C2A2-B760-40B9-9884-0D842A6DDC3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EA46A5F-93EC-45F1-A2A9-B7E687B9AF67}"/>
                </a:ext>
              </a:extLst>
            </p:cNvPr>
            <p:cNvGrpSpPr/>
            <p:nvPr/>
          </p:nvGrpSpPr>
          <p:grpSpPr>
            <a:xfrm>
              <a:off x="4466781" y="1059649"/>
              <a:ext cx="972444" cy="112349"/>
              <a:chOff x="6137972" y="2946715"/>
              <a:chExt cx="1706433" cy="197149"/>
            </a:xfrm>
          </p:grpSpPr>
          <p:pic>
            <p:nvPicPr>
              <p:cNvPr id="199" name="Google Shape;105;p16">
                <a:extLst>
                  <a:ext uri="{FF2B5EF4-FFF2-40B4-BE49-F238E27FC236}">
                    <a16:creationId xmlns:a16="http://schemas.microsoft.com/office/drawing/2014/main" id="{B7D03944-B053-46AA-9A39-F2F03796EF3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Google Shape;105;p16">
                <a:extLst>
                  <a:ext uri="{FF2B5EF4-FFF2-40B4-BE49-F238E27FC236}">
                    <a16:creationId xmlns:a16="http://schemas.microsoft.com/office/drawing/2014/main" id="{7A3CB6DF-ED6F-456F-8DD3-B98A4DF66EE4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Google Shape;105;p16">
                <a:extLst>
                  <a:ext uri="{FF2B5EF4-FFF2-40B4-BE49-F238E27FC236}">
                    <a16:creationId xmlns:a16="http://schemas.microsoft.com/office/drawing/2014/main" id="{6E778429-0DFB-4B1E-ABBD-973E8A82C71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Google Shape;105;p16">
                <a:extLst>
                  <a:ext uri="{FF2B5EF4-FFF2-40B4-BE49-F238E27FC236}">
                    <a16:creationId xmlns:a16="http://schemas.microsoft.com/office/drawing/2014/main" id="{D68507B1-4E0E-4F37-BFA4-B37A2C6C0E5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105;p16">
                <a:extLst>
                  <a:ext uri="{FF2B5EF4-FFF2-40B4-BE49-F238E27FC236}">
                    <a16:creationId xmlns:a16="http://schemas.microsoft.com/office/drawing/2014/main" id="{59EDC7DF-F534-4100-BA4F-8A9ADA79CAF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DCC6B-9524-4C0F-9392-40AFEEE9FB55}"/>
              </a:ext>
            </a:extLst>
          </p:cNvPr>
          <p:cNvGrpSpPr/>
          <p:nvPr/>
        </p:nvGrpSpPr>
        <p:grpSpPr>
          <a:xfrm>
            <a:off x="5769729" y="1693653"/>
            <a:ext cx="972444" cy="552641"/>
            <a:chOff x="5703670" y="1693653"/>
            <a:chExt cx="972444" cy="552641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60B45B8-0599-4F99-B20E-CD69CEF8EA30}"/>
                </a:ext>
              </a:extLst>
            </p:cNvPr>
            <p:cNvGrpSpPr/>
            <p:nvPr/>
          </p:nvGrpSpPr>
          <p:grpSpPr>
            <a:xfrm>
              <a:off x="5703670" y="1693653"/>
              <a:ext cx="972444" cy="112349"/>
              <a:chOff x="6137972" y="2946715"/>
              <a:chExt cx="1706433" cy="197149"/>
            </a:xfrm>
          </p:grpSpPr>
          <p:pic>
            <p:nvPicPr>
              <p:cNvPr id="205" name="Google Shape;105;p16">
                <a:extLst>
                  <a:ext uri="{FF2B5EF4-FFF2-40B4-BE49-F238E27FC236}">
                    <a16:creationId xmlns:a16="http://schemas.microsoft.com/office/drawing/2014/main" id="{3A40FDC2-CCDD-49A2-AD13-1C0A9482E89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105;p16">
                <a:extLst>
                  <a:ext uri="{FF2B5EF4-FFF2-40B4-BE49-F238E27FC236}">
                    <a16:creationId xmlns:a16="http://schemas.microsoft.com/office/drawing/2014/main" id="{2F5A8FE9-832C-4268-A5FE-71F9D2FB222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105;p16">
                <a:extLst>
                  <a:ext uri="{FF2B5EF4-FFF2-40B4-BE49-F238E27FC236}">
                    <a16:creationId xmlns:a16="http://schemas.microsoft.com/office/drawing/2014/main" id="{14F9D351-C12F-4E21-936B-674530F4EBFE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Google Shape;105;p16">
                <a:extLst>
                  <a:ext uri="{FF2B5EF4-FFF2-40B4-BE49-F238E27FC236}">
                    <a16:creationId xmlns:a16="http://schemas.microsoft.com/office/drawing/2014/main" id="{B8DC6CF1-1396-4CCE-9841-4AD2528AAA5A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105;p16">
                <a:extLst>
                  <a:ext uri="{FF2B5EF4-FFF2-40B4-BE49-F238E27FC236}">
                    <a16:creationId xmlns:a16="http://schemas.microsoft.com/office/drawing/2014/main" id="{6CCDD86D-339D-4F58-87EF-847CD778458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520E511-6C1B-4134-90E9-2A4C4E052CE2}"/>
                </a:ext>
              </a:extLst>
            </p:cNvPr>
            <p:cNvGrpSpPr/>
            <p:nvPr/>
          </p:nvGrpSpPr>
          <p:grpSpPr>
            <a:xfrm>
              <a:off x="5703670" y="1840417"/>
              <a:ext cx="972444" cy="112349"/>
              <a:chOff x="6137972" y="2946715"/>
              <a:chExt cx="1706433" cy="197149"/>
            </a:xfrm>
          </p:grpSpPr>
          <p:pic>
            <p:nvPicPr>
              <p:cNvPr id="211" name="Google Shape;105;p16">
                <a:extLst>
                  <a:ext uri="{FF2B5EF4-FFF2-40B4-BE49-F238E27FC236}">
                    <a16:creationId xmlns:a16="http://schemas.microsoft.com/office/drawing/2014/main" id="{AFAFCAC8-374B-4408-9CDA-393662C7D0E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105;p16">
                <a:extLst>
                  <a:ext uri="{FF2B5EF4-FFF2-40B4-BE49-F238E27FC236}">
                    <a16:creationId xmlns:a16="http://schemas.microsoft.com/office/drawing/2014/main" id="{D29474D6-09E4-49CD-A0C0-953ED349539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105;p16">
                <a:extLst>
                  <a:ext uri="{FF2B5EF4-FFF2-40B4-BE49-F238E27FC236}">
                    <a16:creationId xmlns:a16="http://schemas.microsoft.com/office/drawing/2014/main" id="{275C7B87-B717-417F-8E39-AD60BD4E6AE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105;p16">
                <a:extLst>
                  <a:ext uri="{FF2B5EF4-FFF2-40B4-BE49-F238E27FC236}">
                    <a16:creationId xmlns:a16="http://schemas.microsoft.com/office/drawing/2014/main" id="{FFEF2E88-F0E6-4AD5-81A7-8616ECBA4C7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105;p16">
                <a:extLst>
                  <a:ext uri="{FF2B5EF4-FFF2-40B4-BE49-F238E27FC236}">
                    <a16:creationId xmlns:a16="http://schemas.microsoft.com/office/drawing/2014/main" id="{CF1EC287-2269-4515-9D07-CF5628AA2B00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0BD927D-94C5-474F-A9FD-1831579F9166}"/>
                </a:ext>
              </a:extLst>
            </p:cNvPr>
            <p:cNvGrpSpPr/>
            <p:nvPr/>
          </p:nvGrpSpPr>
          <p:grpSpPr>
            <a:xfrm>
              <a:off x="5703670" y="1987181"/>
              <a:ext cx="972444" cy="112349"/>
              <a:chOff x="6137972" y="2946715"/>
              <a:chExt cx="1706433" cy="197149"/>
            </a:xfrm>
          </p:grpSpPr>
          <p:pic>
            <p:nvPicPr>
              <p:cNvPr id="217" name="Google Shape;105;p16">
                <a:extLst>
                  <a:ext uri="{FF2B5EF4-FFF2-40B4-BE49-F238E27FC236}">
                    <a16:creationId xmlns:a16="http://schemas.microsoft.com/office/drawing/2014/main" id="{70413BB0-024E-43AF-90D5-D2339BF2F18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" name="Google Shape;105;p16">
                <a:extLst>
                  <a:ext uri="{FF2B5EF4-FFF2-40B4-BE49-F238E27FC236}">
                    <a16:creationId xmlns:a16="http://schemas.microsoft.com/office/drawing/2014/main" id="{54DEC434-0231-4775-B852-29E5352C8F4A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9" name="Google Shape;105;p16">
                <a:extLst>
                  <a:ext uri="{FF2B5EF4-FFF2-40B4-BE49-F238E27FC236}">
                    <a16:creationId xmlns:a16="http://schemas.microsoft.com/office/drawing/2014/main" id="{193084C5-414F-47B6-9CAC-C1ED0937E99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105;p16">
                <a:extLst>
                  <a:ext uri="{FF2B5EF4-FFF2-40B4-BE49-F238E27FC236}">
                    <a16:creationId xmlns:a16="http://schemas.microsoft.com/office/drawing/2014/main" id="{8C9D319C-9863-4CDA-B8F2-6AD1BF24F0E5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105;p16">
                <a:extLst>
                  <a:ext uri="{FF2B5EF4-FFF2-40B4-BE49-F238E27FC236}">
                    <a16:creationId xmlns:a16="http://schemas.microsoft.com/office/drawing/2014/main" id="{35D95FD1-F482-45CE-8057-72B5E27A8CC5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E422E83B-C6AC-415F-AC60-CC6E8A492F57}"/>
                </a:ext>
              </a:extLst>
            </p:cNvPr>
            <p:cNvGrpSpPr/>
            <p:nvPr/>
          </p:nvGrpSpPr>
          <p:grpSpPr>
            <a:xfrm>
              <a:off x="5703670" y="2133945"/>
              <a:ext cx="972444" cy="112349"/>
              <a:chOff x="6137972" y="2946715"/>
              <a:chExt cx="1706433" cy="197149"/>
            </a:xfrm>
          </p:grpSpPr>
          <p:pic>
            <p:nvPicPr>
              <p:cNvPr id="223" name="Google Shape;105;p16">
                <a:extLst>
                  <a:ext uri="{FF2B5EF4-FFF2-40B4-BE49-F238E27FC236}">
                    <a16:creationId xmlns:a16="http://schemas.microsoft.com/office/drawing/2014/main" id="{FB01AFEC-1E87-4402-A1B3-D1E96703FAD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4" name="Google Shape;105;p16">
                <a:extLst>
                  <a:ext uri="{FF2B5EF4-FFF2-40B4-BE49-F238E27FC236}">
                    <a16:creationId xmlns:a16="http://schemas.microsoft.com/office/drawing/2014/main" id="{B96E570E-238F-4BC8-B837-EB158B8E2B4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5" name="Google Shape;105;p16">
                <a:extLst>
                  <a:ext uri="{FF2B5EF4-FFF2-40B4-BE49-F238E27FC236}">
                    <a16:creationId xmlns:a16="http://schemas.microsoft.com/office/drawing/2014/main" id="{76647B06-B61F-4A0D-BDDD-7396CAB792E2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6" name="Google Shape;105;p16">
                <a:extLst>
                  <a:ext uri="{FF2B5EF4-FFF2-40B4-BE49-F238E27FC236}">
                    <a16:creationId xmlns:a16="http://schemas.microsoft.com/office/drawing/2014/main" id="{5FD350D2-588C-439F-888D-750F984070FC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7" name="Google Shape;105;p16">
                <a:extLst>
                  <a:ext uri="{FF2B5EF4-FFF2-40B4-BE49-F238E27FC236}">
                    <a16:creationId xmlns:a16="http://schemas.microsoft.com/office/drawing/2014/main" id="{B8CFB648-D7EF-4EE7-B6C6-ECF9CC4BE20E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D4CAFA-2B11-430F-9A4D-F92A82A336DD}"/>
              </a:ext>
            </a:extLst>
          </p:cNvPr>
          <p:cNvGrpSpPr/>
          <p:nvPr/>
        </p:nvGrpSpPr>
        <p:grpSpPr>
          <a:xfrm>
            <a:off x="7042224" y="2002234"/>
            <a:ext cx="972444" cy="244060"/>
            <a:chOff x="7032699" y="2002234"/>
            <a:chExt cx="972444" cy="244060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44BF1A5-3BFC-4B5A-99A9-CF45FC98F058}"/>
                </a:ext>
              </a:extLst>
            </p:cNvPr>
            <p:cNvGrpSpPr/>
            <p:nvPr/>
          </p:nvGrpSpPr>
          <p:grpSpPr>
            <a:xfrm>
              <a:off x="7032699" y="2002234"/>
              <a:ext cx="972444" cy="112349"/>
              <a:chOff x="6137972" y="2946715"/>
              <a:chExt cx="1706433" cy="197149"/>
            </a:xfrm>
          </p:grpSpPr>
          <p:pic>
            <p:nvPicPr>
              <p:cNvPr id="229" name="Google Shape;105;p16">
                <a:extLst>
                  <a:ext uri="{FF2B5EF4-FFF2-40B4-BE49-F238E27FC236}">
                    <a16:creationId xmlns:a16="http://schemas.microsoft.com/office/drawing/2014/main" id="{F49D270B-326B-446C-882D-7038E61DE385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105;p16">
                <a:extLst>
                  <a:ext uri="{FF2B5EF4-FFF2-40B4-BE49-F238E27FC236}">
                    <a16:creationId xmlns:a16="http://schemas.microsoft.com/office/drawing/2014/main" id="{1BA2FEDB-BCFE-477E-9824-95B1C533F5E1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1" name="Google Shape;105;p16">
                <a:extLst>
                  <a:ext uri="{FF2B5EF4-FFF2-40B4-BE49-F238E27FC236}">
                    <a16:creationId xmlns:a16="http://schemas.microsoft.com/office/drawing/2014/main" id="{4C6AC619-4C1E-4960-9E57-4D95D48A4FF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2" name="Google Shape;105;p16">
                <a:extLst>
                  <a:ext uri="{FF2B5EF4-FFF2-40B4-BE49-F238E27FC236}">
                    <a16:creationId xmlns:a16="http://schemas.microsoft.com/office/drawing/2014/main" id="{57004670-64E7-4BB3-A330-262B9ECF1DEC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3" name="Google Shape;105;p16">
                <a:extLst>
                  <a:ext uri="{FF2B5EF4-FFF2-40B4-BE49-F238E27FC236}">
                    <a16:creationId xmlns:a16="http://schemas.microsoft.com/office/drawing/2014/main" id="{9022E554-F327-4EDA-80DD-222DC7172E49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A967909-1746-4571-AE50-289B19289D85}"/>
                </a:ext>
              </a:extLst>
            </p:cNvPr>
            <p:cNvGrpSpPr/>
            <p:nvPr/>
          </p:nvGrpSpPr>
          <p:grpSpPr>
            <a:xfrm>
              <a:off x="7032699" y="2133945"/>
              <a:ext cx="972444" cy="112349"/>
              <a:chOff x="6137972" y="2946715"/>
              <a:chExt cx="1706433" cy="197149"/>
            </a:xfrm>
          </p:grpSpPr>
          <p:pic>
            <p:nvPicPr>
              <p:cNvPr id="235" name="Google Shape;105;p16">
                <a:extLst>
                  <a:ext uri="{FF2B5EF4-FFF2-40B4-BE49-F238E27FC236}">
                    <a16:creationId xmlns:a16="http://schemas.microsoft.com/office/drawing/2014/main" id="{3273A9DC-D0A8-46FB-9DD9-E12A560298C3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37972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105;p16">
                <a:extLst>
                  <a:ext uri="{FF2B5EF4-FFF2-40B4-BE49-F238E27FC236}">
                    <a16:creationId xmlns:a16="http://schemas.microsoft.com/office/drawing/2014/main" id="{1405E0E7-B121-4C97-94B5-49B7E70D7ECE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48959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105;p16">
                <a:extLst>
                  <a:ext uri="{FF2B5EF4-FFF2-40B4-BE49-F238E27FC236}">
                    <a16:creationId xmlns:a16="http://schemas.microsoft.com/office/drawing/2014/main" id="{B2C3C182-502B-4BCA-AD3D-F34F5E41307D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41218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105;p16">
                <a:extLst>
                  <a:ext uri="{FF2B5EF4-FFF2-40B4-BE49-F238E27FC236}">
                    <a16:creationId xmlns:a16="http://schemas.microsoft.com/office/drawing/2014/main" id="{FCE393B0-A47E-4ED3-A74B-FD391E376205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192841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105;p16">
                <a:extLst>
                  <a:ext uri="{FF2B5EF4-FFF2-40B4-BE49-F238E27FC236}">
                    <a16:creationId xmlns:a16="http://schemas.microsoft.com/office/drawing/2014/main" id="{BFF84E99-09B7-4CBA-A5C2-59000418BF5F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7544465" y="2946715"/>
                <a:ext cx="299940" cy="1971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0" name="Google Shape;28;p11">
            <a:extLst>
              <a:ext uri="{FF2B5EF4-FFF2-40B4-BE49-F238E27FC236}">
                <a16:creationId xmlns:a16="http://schemas.microsoft.com/office/drawing/2014/main" id="{669B3070-696E-4A82-B7FE-9810D5E6F9E7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71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2" grpId="0"/>
      <p:bldP spid="105" grpId="0"/>
      <p:bldP spid="106" grpId="0"/>
      <p:bldP spid="10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222374" y="4009860"/>
            <a:ext cx="8759580" cy="100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26986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Specification</a:t>
            </a:r>
            <a:endParaRPr sz="3000"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F4C1D4-71A4-40B2-B203-86EB277023D7}"/>
              </a:ext>
            </a:extLst>
          </p:cNvPr>
          <p:cNvGrpSpPr/>
          <p:nvPr/>
        </p:nvGrpSpPr>
        <p:grpSpPr>
          <a:xfrm>
            <a:off x="796730" y="4081187"/>
            <a:ext cx="732893" cy="889682"/>
            <a:chOff x="1049542" y="1226375"/>
            <a:chExt cx="732893" cy="889682"/>
          </a:xfrm>
        </p:grpSpPr>
        <p:pic>
          <p:nvPicPr>
            <p:cNvPr id="31" name="Google Shape;84;p15">
              <a:extLst>
                <a:ext uri="{FF2B5EF4-FFF2-40B4-BE49-F238E27FC236}">
                  <a16:creationId xmlns:a16="http://schemas.microsoft.com/office/drawing/2014/main" id="{3ADF279D-6FF3-47AA-8979-9E81BAC6356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639" y="122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A0FCEE-A865-4F82-B2BC-F3B7858B2FED}"/>
                </a:ext>
              </a:extLst>
            </p:cNvPr>
            <p:cNvSpPr/>
            <p:nvPr/>
          </p:nvSpPr>
          <p:spPr>
            <a:xfrm>
              <a:off x="1049542" y="1854447"/>
              <a:ext cx="73289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Location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D0B8DF-10F5-4A18-8C0B-B24CF845B977}"/>
              </a:ext>
            </a:extLst>
          </p:cNvPr>
          <p:cNvGrpSpPr/>
          <p:nvPr/>
        </p:nvGrpSpPr>
        <p:grpSpPr>
          <a:xfrm>
            <a:off x="2731078" y="4039805"/>
            <a:ext cx="1176925" cy="924806"/>
            <a:chOff x="1775603" y="3508584"/>
            <a:chExt cx="1176925" cy="924806"/>
          </a:xfrm>
        </p:grpSpPr>
        <p:pic>
          <p:nvPicPr>
            <p:cNvPr id="34" name="Google Shape;86;p15">
              <a:extLst>
                <a:ext uri="{FF2B5EF4-FFF2-40B4-BE49-F238E27FC236}">
                  <a16:creationId xmlns:a16="http://schemas.microsoft.com/office/drawing/2014/main" id="{1D1DEC6F-7177-4A4D-981D-DD9D75A1D3C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2468" y="3508584"/>
              <a:ext cx="663196" cy="663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6B02D1-EA4D-4AF6-9570-3E70A4D99930}"/>
                </a:ext>
              </a:extLst>
            </p:cNvPr>
            <p:cNvSpPr/>
            <p:nvPr/>
          </p:nvSpPr>
          <p:spPr>
            <a:xfrm>
              <a:off x="1775603" y="4171780"/>
              <a:ext cx="117692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State Transition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1BCDEE-05E4-4637-AEB2-96208F67E277}"/>
              </a:ext>
            </a:extLst>
          </p:cNvPr>
          <p:cNvGrpSpPr/>
          <p:nvPr/>
        </p:nvGrpSpPr>
        <p:grpSpPr>
          <a:xfrm>
            <a:off x="5109458" y="4148538"/>
            <a:ext cx="1007007" cy="815282"/>
            <a:chOff x="7169238" y="1333982"/>
            <a:chExt cx="1007007" cy="815282"/>
          </a:xfrm>
        </p:grpSpPr>
        <p:pic>
          <p:nvPicPr>
            <p:cNvPr id="37" name="Google Shape;82;p15">
              <a:extLst>
                <a:ext uri="{FF2B5EF4-FFF2-40B4-BE49-F238E27FC236}">
                  <a16:creationId xmlns:a16="http://schemas.microsoft.com/office/drawing/2014/main" id="{C1E081A0-DB33-4387-B3DF-8DC526B4F224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220" b="89362" l="3546" r="96454">
                          <a14:foregroundMark x1="6383" y1="38298" x2="6383" y2="38298"/>
                          <a14:foregroundMark x1="6383" y1="29787" x2="6383" y2="29787"/>
                          <a14:foregroundMark x1="61702" y1="86525" x2="61702" y2="86525"/>
                          <a14:foregroundMark x1="97163" y1="80142" x2="97163" y2="80142"/>
                          <a14:foregroundMark x1="3546" y1="31206" x2="3546" y2="312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26055" y="1333982"/>
              <a:ext cx="493372" cy="493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3CD4E9-1538-4448-8915-57123018FE43}"/>
                </a:ext>
              </a:extLst>
            </p:cNvPr>
            <p:cNvSpPr/>
            <p:nvPr/>
          </p:nvSpPr>
          <p:spPr>
            <a:xfrm>
              <a:off x="7169238" y="1887654"/>
              <a:ext cx="100700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Action space</a:t>
              </a:r>
              <a:endParaRPr lang="en-CA" sz="11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DAF3B30-6418-4FAE-878A-38F9D1EB26AE}"/>
              </a:ext>
            </a:extLst>
          </p:cNvPr>
          <p:cNvGrpSpPr/>
          <p:nvPr/>
        </p:nvGrpSpPr>
        <p:grpSpPr>
          <a:xfrm>
            <a:off x="7317921" y="4160514"/>
            <a:ext cx="1218602" cy="802090"/>
            <a:chOff x="6142915" y="3467100"/>
            <a:chExt cx="1410747" cy="928562"/>
          </a:xfrm>
        </p:grpSpPr>
        <p:pic>
          <p:nvPicPr>
            <p:cNvPr id="40" name="Google Shape;85;p15">
              <a:extLst>
                <a:ext uri="{FF2B5EF4-FFF2-40B4-BE49-F238E27FC236}">
                  <a16:creationId xmlns:a16="http://schemas.microsoft.com/office/drawing/2014/main" id="{7F04F440-6D44-486A-B1D8-8C26C256CB18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b="-7805"/>
            <a:stretch/>
          </p:blipFill>
          <p:spPr>
            <a:xfrm>
              <a:off x="6543078" y="3467100"/>
              <a:ext cx="529820" cy="571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CEC4B99-29AA-463C-AE69-FEB6258ACBD8}"/>
                </a:ext>
              </a:extLst>
            </p:cNvPr>
            <p:cNvSpPr/>
            <p:nvPr/>
          </p:nvSpPr>
          <p:spPr>
            <a:xfrm>
              <a:off x="6142915" y="4092802"/>
              <a:ext cx="1410747" cy="3028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CA" sz="1100" dirty="0">
                  <a:solidFill>
                    <a:srgbClr val="1155C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Reward function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3CD00B9-9AAD-4F6A-8F78-26183ADD06A3}"/>
              </a:ext>
            </a:extLst>
          </p:cNvPr>
          <p:cNvSpPr txBox="1"/>
          <p:nvPr/>
        </p:nvSpPr>
        <p:spPr>
          <a:xfrm>
            <a:off x="609433" y="1394306"/>
            <a:ext cx="361776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1155CC"/>
                </a:solidFill>
                <a:latin typeface="Helvetica Neue" panose="020B0604020202020204" charset="0"/>
              </a:rPr>
              <a:t>Rewards</a:t>
            </a:r>
          </a:p>
          <a:p>
            <a:endParaRPr lang="en-US" dirty="0">
              <a:latin typeface="Helvetica Ne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B0604020202020204" charset="0"/>
              </a:rPr>
              <a:t>Threshold set to </a:t>
            </a:r>
            <a:r>
              <a:rPr lang="en-US" dirty="0">
                <a:solidFill>
                  <a:srgbClr val="0070C0"/>
                </a:solidFill>
                <a:latin typeface="Helvetica Neue" panose="020B0604020202020204" charset="0"/>
              </a:rPr>
              <a:t>5-40</a:t>
            </a:r>
            <a:r>
              <a:rPr lang="en-US" dirty="0">
                <a:latin typeface="Helvetica Neue" panose="020B0604020202020204" charset="0"/>
              </a:rPr>
              <a:t>, ensure minimum number of bikes and parking spots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 panose="020B0604020202020204" charset="0"/>
              </a:rPr>
              <a:t>-0.5 </a:t>
            </a:r>
            <a:r>
              <a:rPr lang="en-US" dirty="0">
                <a:latin typeface="Helvetica Neue" panose="020B0604020202020204" charset="0"/>
              </a:rPr>
              <a:t>reward for every bike moved per hour to minimize movement</a:t>
            </a:r>
          </a:p>
          <a:p>
            <a:r>
              <a:rPr lang="en-US" dirty="0">
                <a:latin typeface="Helvetica Neue" panose="020B0604020202020204" charset="0"/>
              </a:rPr>
              <a:t> </a:t>
            </a:r>
          </a:p>
        </p:txBody>
      </p:sp>
      <p:pic>
        <p:nvPicPr>
          <p:cNvPr id="43" name="Google Shape;105;p16">
            <a:extLst>
              <a:ext uri="{FF2B5EF4-FFF2-40B4-BE49-F238E27FC236}">
                <a16:creationId xmlns:a16="http://schemas.microsoft.com/office/drawing/2014/main" id="{CEC9DA60-6A7B-4287-86FD-7569CE09F80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78264" y="3710259"/>
            <a:ext cx="455808" cy="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EC12CE-DBC0-494B-BBF6-D720B6F0EE11}"/>
              </a:ext>
            </a:extLst>
          </p:cNvPr>
          <p:cNvSpPr/>
          <p:nvPr/>
        </p:nvSpPr>
        <p:spPr>
          <a:xfrm>
            <a:off x="4602164" y="1852061"/>
            <a:ext cx="3842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 panose="020B0604020202020204" charset="0"/>
              </a:rPr>
              <a:t>-30 </a:t>
            </a:r>
            <a:r>
              <a:rPr lang="en-US" dirty="0">
                <a:latin typeface="Helvetica Neue" panose="020B0604020202020204" charset="0"/>
              </a:rPr>
              <a:t>reward applied if threshold not met at the end of hour</a:t>
            </a:r>
            <a:br>
              <a:rPr lang="en-US" dirty="0">
                <a:latin typeface="Helvetica Neue" panose="020B0604020202020204" charset="0"/>
              </a:rPr>
            </a:br>
            <a:endParaRPr lang="en-US" dirty="0">
              <a:latin typeface="Helvetica Ne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Helvetica Neue" panose="020B0604020202020204" charset="0"/>
              </a:rPr>
              <a:t>0</a:t>
            </a:r>
            <a:r>
              <a:rPr lang="en-US" dirty="0">
                <a:latin typeface="Helvetica Neue" panose="020B0604020202020204" charset="0"/>
              </a:rPr>
              <a:t> if threshold met at the end of hour</a:t>
            </a:r>
            <a:endParaRPr lang="en-US" dirty="0"/>
          </a:p>
        </p:txBody>
      </p:sp>
      <p:pic>
        <p:nvPicPr>
          <p:cNvPr id="72" name="Google Shape;28;p11">
            <a:extLst>
              <a:ext uri="{FF2B5EF4-FFF2-40B4-BE49-F238E27FC236}">
                <a16:creationId xmlns:a16="http://schemas.microsoft.com/office/drawing/2014/main" id="{917F306F-A7B4-414C-B254-70E248E1BDDE}"/>
              </a:ext>
            </a:extLst>
          </p:cNvPr>
          <p:cNvPicPr preferRelativeResize="0"/>
          <p:nvPr/>
        </p:nvPicPr>
        <p:blipFill rotWithShape="1"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55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Solving the problem</a:t>
            </a:r>
            <a:endParaRPr dirty="0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" name="Picture 4" descr="Image result for citibike nyc">
            <a:extLst>
              <a:ext uri="{FF2B5EF4-FFF2-40B4-BE49-F238E27FC236}">
                <a16:creationId xmlns:a16="http://schemas.microsoft.com/office/drawing/2014/main" id="{DDCA7339-D8FD-483F-902F-264FB28C5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5"/>
          <a:stretch/>
        </p:blipFill>
        <p:spPr bwMode="auto">
          <a:xfrm>
            <a:off x="0" y="3288503"/>
            <a:ext cx="1427327" cy="18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Image result for citibike nyc">
            <a:extLst>
              <a:ext uri="{FF2B5EF4-FFF2-40B4-BE49-F238E27FC236}">
                <a16:creationId xmlns:a16="http://schemas.microsoft.com/office/drawing/2014/main" id="{005DD854-972B-442A-ABAB-D2CABE7D6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35"/>
          <a:stretch/>
        </p:blipFill>
        <p:spPr bwMode="auto">
          <a:xfrm flipH="1">
            <a:off x="7805869" y="3288503"/>
            <a:ext cx="1427327" cy="18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E3EF295-2E7B-453E-A28D-C83D361916DB}"/>
              </a:ext>
            </a:extLst>
          </p:cNvPr>
          <p:cNvGrpSpPr/>
          <p:nvPr/>
        </p:nvGrpSpPr>
        <p:grpSpPr>
          <a:xfrm>
            <a:off x="275891" y="1091249"/>
            <a:ext cx="2517225" cy="1489055"/>
            <a:chOff x="275891" y="1091249"/>
            <a:chExt cx="2517225" cy="148905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0AA0F0-1146-493E-9A9B-1C42CE18CE19}"/>
                </a:ext>
              </a:extLst>
            </p:cNvPr>
            <p:cNvSpPr txBox="1"/>
            <p:nvPr/>
          </p:nvSpPr>
          <p:spPr>
            <a:xfrm>
              <a:off x="275891" y="1091249"/>
              <a:ext cx="2517225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  <a:latin typeface="Helvetica Neue" panose="020B0604020202020204" charset="0"/>
                </a:rPr>
                <a:t>RL Algorithm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F00013-7FC6-4A7D-91D5-2461797D3E2A}"/>
                </a:ext>
              </a:extLst>
            </p:cNvPr>
            <p:cNvSpPr txBox="1"/>
            <p:nvPr/>
          </p:nvSpPr>
          <p:spPr>
            <a:xfrm>
              <a:off x="275893" y="1410753"/>
              <a:ext cx="2517223" cy="116955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 Neue" panose="020B0604020202020204" charset="0"/>
                </a:rPr>
                <a:t>Q-learning (off policy) </a:t>
              </a:r>
            </a:p>
            <a:p>
              <a:endParaRPr lang="en-US" dirty="0">
                <a:latin typeface="Helvetica Neue" panose="020B0604020202020204" charset="0"/>
              </a:endParaRPr>
            </a:p>
            <a:p>
              <a:r>
                <a:rPr lang="en-US" dirty="0">
                  <a:latin typeface="Helvetica Neue" panose="020B0604020202020204" charset="0"/>
                </a:rPr>
                <a:t>VS</a:t>
              </a:r>
            </a:p>
            <a:p>
              <a:endParaRPr lang="en-US" dirty="0">
                <a:latin typeface="Helvetica Neue" panose="020B0604020202020204" charset="0"/>
              </a:endParaRPr>
            </a:p>
            <a:p>
              <a:r>
                <a:rPr lang="en-US" dirty="0">
                  <a:latin typeface="Helvetica Neue" panose="020B0604020202020204" charset="0"/>
                </a:rPr>
                <a:t>SARSA (on policy)</a:t>
              </a:r>
              <a:endParaRPr lang="en-CA" dirty="0">
                <a:latin typeface="Helvetica Neue" panose="020B060402020202020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EBBE3-2706-40DA-8D4B-6A500DDBD05E}"/>
              </a:ext>
            </a:extLst>
          </p:cNvPr>
          <p:cNvGrpSpPr/>
          <p:nvPr/>
        </p:nvGrpSpPr>
        <p:grpSpPr>
          <a:xfrm>
            <a:off x="3256448" y="1080117"/>
            <a:ext cx="2559485" cy="1500187"/>
            <a:chOff x="3256448" y="1080117"/>
            <a:chExt cx="2559485" cy="15001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0A3925-AF2D-4B5C-9038-A21DD2CAB611}"/>
                </a:ext>
              </a:extLst>
            </p:cNvPr>
            <p:cNvSpPr/>
            <p:nvPr/>
          </p:nvSpPr>
          <p:spPr>
            <a:xfrm>
              <a:off x="3256448" y="1387894"/>
              <a:ext cx="2559485" cy="11924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Helvetica Neue" panose="020B060402020202020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197AE3-9980-41EB-9C86-4558681943C7}"/>
                </a:ext>
              </a:extLst>
            </p:cNvPr>
            <p:cNvSpPr txBox="1"/>
            <p:nvPr/>
          </p:nvSpPr>
          <p:spPr>
            <a:xfrm>
              <a:off x="3256448" y="1080117"/>
              <a:ext cx="2559485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bg1"/>
                  </a:solidFill>
                  <a:latin typeface="Helvetica Neue" panose="020B0604020202020204" charset="0"/>
                </a:rPr>
                <a:t>Settings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E8562D6-1293-475D-89AA-186C9BC2CBA0}"/>
                </a:ext>
              </a:extLst>
            </p:cNvPr>
            <p:cNvSpPr/>
            <p:nvPr/>
          </p:nvSpPr>
          <p:spPr>
            <a:xfrm>
              <a:off x="3256448" y="1399621"/>
              <a:ext cx="2559485" cy="103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 Neue" panose="020B0604020202020204" charset="0"/>
                </a:rPr>
                <a:t>Epsilon = 0.1/0.01</a:t>
              </a:r>
            </a:p>
            <a:p>
              <a:pPr marL="285750" lvl="6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 Neue" panose="020B0604020202020204" charset="0"/>
                </a:rPr>
                <a:t>Discount Factor = 0.9/0.1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 Neue" panose="020B0604020202020204" charset="0"/>
                </a:rPr>
                <a:t>Episodes = 100 – 20k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8A0F7-A739-4777-BA1C-AE0BF771029D}"/>
              </a:ext>
            </a:extLst>
          </p:cNvPr>
          <p:cNvGrpSpPr/>
          <p:nvPr/>
        </p:nvGrpSpPr>
        <p:grpSpPr>
          <a:xfrm>
            <a:off x="6198902" y="1080117"/>
            <a:ext cx="2559486" cy="1491633"/>
            <a:chOff x="6198902" y="1080117"/>
            <a:chExt cx="2559486" cy="14916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A906A0-4E9C-4A7A-9875-1F438D4D8601}"/>
                </a:ext>
              </a:extLst>
            </p:cNvPr>
            <p:cNvSpPr/>
            <p:nvPr/>
          </p:nvSpPr>
          <p:spPr>
            <a:xfrm>
              <a:off x="6198902" y="1379340"/>
              <a:ext cx="2559485" cy="119241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Helvetica Neue" panose="020B060402020202020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25E010-97AD-451F-8840-29288F95CC3A}"/>
                </a:ext>
              </a:extLst>
            </p:cNvPr>
            <p:cNvGrpSpPr/>
            <p:nvPr/>
          </p:nvGrpSpPr>
          <p:grpSpPr>
            <a:xfrm>
              <a:off x="6198903" y="1080117"/>
              <a:ext cx="2559485" cy="1349594"/>
              <a:chOff x="6198903" y="1080117"/>
              <a:chExt cx="2559485" cy="1349594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AB046F-E2BB-4CCC-A1DE-92D424CA0C79}"/>
                  </a:ext>
                </a:extLst>
              </p:cNvPr>
              <p:cNvSpPr txBox="1"/>
              <p:nvPr/>
            </p:nvSpPr>
            <p:spPr>
              <a:xfrm>
                <a:off x="6198903" y="1080117"/>
                <a:ext cx="2559485" cy="30777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b="1" dirty="0">
                    <a:solidFill>
                      <a:schemeClr val="bg1"/>
                    </a:solidFill>
                    <a:latin typeface="Helvetica Neue" panose="020B0604020202020204" charset="0"/>
                  </a:rPr>
                  <a:t>Evaluation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C141E0-6DEC-41DA-AE11-162061F20180}"/>
                  </a:ext>
                </a:extLst>
              </p:cNvPr>
              <p:cNvSpPr/>
              <p:nvPr/>
            </p:nvSpPr>
            <p:spPr>
              <a:xfrm>
                <a:off x="6198903" y="1399621"/>
                <a:ext cx="2559485" cy="103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B0604020202020204" charset="0"/>
                  </a:rPr>
                  <a:t>Session success rate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B0604020202020204" charset="0"/>
                  </a:rPr>
                  <a:t>Average rewards/ session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 Neue" panose="020B0604020202020204" charset="0"/>
                  </a:rPr>
                  <a:t>Stock history 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CC665C-B2E8-4F41-A316-8DC0F8034343}"/>
              </a:ext>
            </a:extLst>
          </p:cNvPr>
          <p:cNvGrpSpPr/>
          <p:nvPr/>
        </p:nvGrpSpPr>
        <p:grpSpPr>
          <a:xfrm>
            <a:off x="2331036" y="2959389"/>
            <a:ext cx="4481928" cy="1868140"/>
            <a:chOff x="2331036" y="2959389"/>
            <a:chExt cx="4481928" cy="18681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460E0C-2BBA-417F-ABDF-4E59BE42D338}"/>
                </a:ext>
              </a:extLst>
            </p:cNvPr>
            <p:cNvSpPr/>
            <p:nvPr/>
          </p:nvSpPr>
          <p:spPr>
            <a:xfrm>
              <a:off x="2331036" y="3229067"/>
              <a:ext cx="4481926" cy="1598462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Helvetica Neue" panose="020B060402020202020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675AC63-2399-4183-AD00-4E09829E9B9E}"/>
                </a:ext>
              </a:extLst>
            </p:cNvPr>
            <p:cNvSpPr txBox="1"/>
            <p:nvPr/>
          </p:nvSpPr>
          <p:spPr>
            <a:xfrm>
              <a:off x="2331038" y="2959389"/>
              <a:ext cx="4481926" cy="3077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Helvetica Neue" panose="020B0604020202020204" charset="0"/>
                </a:rPr>
                <a:t>Approach – “Ablation Study”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2EF1AD-9549-41D5-8CC0-1526E89A9EB2}"/>
                </a:ext>
              </a:extLst>
            </p:cNvPr>
            <p:cNvSpPr txBox="1"/>
            <p:nvPr/>
          </p:nvSpPr>
          <p:spPr>
            <a:xfrm>
              <a:off x="2417847" y="3295428"/>
              <a:ext cx="4395115" cy="1353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CA" dirty="0">
                  <a:latin typeface="Helvetica Neue" panose="020B0604020202020204" charset="0"/>
                </a:rPr>
                <a:t>Start with a base method: </a:t>
              </a:r>
              <a:r>
                <a:rPr lang="en-CA" dirty="0">
                  <a:solidFill>
                    <a:schemeClr val="tx1"/>
                  </a:solidFill>
                  <a:latin typeface="Helvetica Neue" panose="020B0604020202020204" charset="0"/>
                </a:rPr>
                <a:t>Q learning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CA" dirty="0">
                  <a:latin typeface="Helvetica Neue" panose="020B0604020202020204" charset="0"/>
                </a:rPr>
                <a:t>Compare w/ random policy &amp; “do nothing” agent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CA" dirty="0">
                  <a:latin typeface="Helvetica Neue" panose="020B0604020202020204" charset="0"/>
                </a:rPr>
                <a:t>Compare base method with SARSA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CA" dirty="0">
                  <a:latin typeface="Helvetica Neue" panose="020B0604020202020204" charset="0"/>
                </a:rPr>
                <a:t>Tune hyperparameters one at a time for both</a:t>
              </a:r>
            </a:p>
          </p:txBody>
        </p:sp>
      </p:grpSp>
      <p:pic>
        <p:nvPicPr>
          <p:cNvPr id="24" name="Google Shape;28;p11">
            <a:extLst>
              <a:ext uri="{FF2B5EF4-FFF2-40B4-BE49-F238E27FC236}">
                <a16:creationId xmlns:a16="http://schemas.microsoft.com/office/drawing/2014/main" id="{86F0BF7D-0592-42F7-8D39-D78FC17FFF2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251142" y="49373"/>
            <a:ext cx="827543" cy="209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49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7428</TotalTime>
  <Words>1821</Words>
  <Application>Microsoft Office PowerPoint</Application>
  <PresentationFormat>On-screen Show (16:9)</PresentationFormat>
  <Paragraphs>651</Paragraphs>
  <Slides>37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Helvetica Neue</vt:lpstr>
      <vt:lpstr>Bahnschrift</vt:lpstr>
      <vt:lpstr>Arial</vt:lpstr>
      <vt:lpstr>Calibri</vt:lpstr>
      <vt:lpstr>Simple Light</vt:lpstr>
      <vt:lpstr>CitiBike Redistribution with  Reinforcement Learning</vt:lpstr>
      <vt:lpstr>Agenda</vt:lpstr>
      <vt:lpstr>CitiBike Overview</vt:lpstr>
      <vt:lpstr>Environment</vt:lpstr>
      <vt:lpstr>Problem Specification</vt:lpstr>
      <vt:lpstr>Problem Specification</vt:lpstr>
      <vt:lpstr>Problem Specification</vt:lpstr>
      <vt:lpstr>Problem Specification</vt:lpstr>
      <vt:lpstr>Solving the problem</vt:lpstr>
      <vt:lpstr>Q learning – Base Method</vt:lpstr>
      <vt:lpstr>Q learning – Base Method</vt:lpstr>
      <vt:lpstr>Q learning – No actions</vt:lpstr>
      <vt:lpstr>Q learning – No actions</vt:lpstr>
      <vt:lpstr>Q learning – No actions</vt:lpstr>
      <vt:lpstr>Q learning – Random Policy</vt:lpstr>
      <vt:lpstr>Q learning – Random Policy</vt:lpstr>
      <vt:lpstr>Q learning – Random Policy</vt:lpstr>
      <vt:lpstr>Q learning vs SARSA</vt:lpstr>
      <vt:lpstr>Q learning vs SARSA</vt:lpstr>
      <vt:lpstr>Q learning vs SARSA</vt:lpstr>
      <vt:lpstr>Q Learning Hyperparameter: Epsilon</vt:lpstr>
      <vt:lpstr>SARSA Hyperparameter: Epsilon</vt:lpstr>
      <vt:lpstr>Hyperparameter: Discount Factor</vt:lpstr>
      <vt:lpstr>Training time – Q Learning</vt:lpstr>
      <vt:lpstr>Training time – SARSA</vt:lpstr>
      <vt:lpstr>Best Method</vt:lpstr>
      <vt:lpstr>Best Method</vt:lpstr>
      <vt:lpstr>Optimal Policy- Q table  </vt:lpstr>
      <vt:lpstr>Recap  </vt:lpstr>
      <vt:lpstr>Next Steps</vt:lpstr>
      <vt:lpstr>Thank You!</vt:lpstr>
      <vt:lpstr>Appendix</vt:lpstr>
      <vt:lpstr>PowerPoint Presentation</vt:lpstr>
      <vt:lpstr>Simulated success vs no action </vt:lpstr>
      <vt:lpstr>Hyperparameter: Discount factor</vt:lpstr>
      <vt:lpstr>Rewards History</vt:lpstr>
      <vt:lpstr>Rewards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Redistribution with  Reinforcement Learning</dc:title>
  <dc:creator>Gunpreet Singh</dc:creator>
  <cp:lastModifiedBy>Gunpreet Singh</cp:lastModifiedBy>
  <cp:revision>163</cp:revision>
  <dcterms:modified xsi:type="dcterms:W3CDTF">2020-03-31T02:26:32Z</dcterms:modified>
</cp:coreProperties>
</file>